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33"/>
  </p:notesMasterIdLst>
  <p:sldIdLst>
    <p:sldId id="257" r:id="rId2"/>
    <p:sldId id="318" r:id="rId3"/>
    <p:sldId id="291" r:id="rId4"/>
    <p:sldId id="332" r:id="rId5"/>
    <p:sldId id="308" r:id="rId6"/>
    <p:sldId id="298" r:id="rId7"/>
    <p:sldId id="270" r:id="rId8"/>
    <p:sldId id="320" r:id="rId9"/>
    <p:sldId id="325" r:id="rId10"/>
    <p:sldId id="326" r:id="rId11"/>
    <p:sldId id="317" r:id="rId12"/>
    <p:sldId id="327" r:id="rId13"/>
    <p:sldId id="330" r:id="rId14"/>
    <p:sldId id="328" r:id="rId15"/>
    <p:sldId id="331" r:id="rId16"/>
    <p:sldId id="329" r:id="rId17"/>
    <p:sldId id="322" r:id="rId18"/>
    <p:sldId id="344" r:id="rId19"/>
    <p:sldId id="334" r:id="rId20"/>
    <p:sldId id="321" r:id="rId21"/>
    <p:sldId id="335" r:id="rId22"/>
    <p:sldId id="338" r:id="rId23"/>
    <p:sldId id="336" r:id="rId24"/>
    <p:sldId id="339" r:id="rId25"/>
    <p:sldId id="342" r:id="rId26"/>
    <p:sldId id="340" r:id="rId27"/>
    <p:sldId id="324" r:id="rId28"/>
    <p:sldId id="337" r:id="rId29"/>
    <p:sldId id="343" r:id="rId30"/>
    <p:sldId id="341" r:id="rId31"/>
    <p:sldId id="27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9999FF"/>
    <a:srgbClr val="99CCFF"/>
    <a:srgbClr val="CC99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904" autoAdjust="0"/>
    <p:restoredTop sz="94660"/>
  </p:normalViewPr>
  <p:slideViewPr>
    <p:cSldViewPr snapToGrid="0">
      <p:cViewPr varScale="1">
        <p:scale>
          <a:sx n="78" d="100"/>
          <a:sy n="78" d="100"/>
        </p:scale>
        <p:origin x="126" y="4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96847-F250-478D-8FD3-7395B31D29FF}"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7C5D00CE-BABD-4161-9165-22A69EFF22D2}">
      <dgm:prSet phldrT="[Text]"/>
      <dgm:spPr/>
      <dgm:t>
        <a:bodyPr/>
        <a:lstStyle/>
        <a:p>
          <a:r>
            <a:rPr lang="en-US" altLang="zh-CN" dirty="0" smtClean="0"/>
            <a:t>Philosophy as a Way of Life</a:t>
          </a:r>
          <a:endParaRPr lang="en-US" altLang="zh-CN" dirty="0"/>
        </a:p>
      </dgm:t>
    </dgm:pt>
    <dgm:pt modelId="{7B22D536-0F83-4616-8160-B113EDDEF821}" type="parTrans" cxnId="{8CB42A41-E309-44E2-911A-9D0378215F91}">
      <dgm:prSet/>
      <dgm:spPr/>
      <dgm:t>
        <a:bodyPr/>
        <a:lstStyle/>
        <a:p>
          <a:endParaRPr lang="en-US" altLang="zh-CN"/>
        </a:p>
      </dgm:t>
    </dgm:pt>
    <dgm:pt modelId="{5863A129-394A-4FA5-AC5E-7D6B630985D1}" type="sibTrans" cxnId="{8CB42A41-E309-44E2-911A-9D0378215F91}">
      <dgm:prSet/>
      <dgm:spPr/>
      <dgm:t>
        <a:bodyPr/>
        <a:lstStyle/>
        <a:p>
          <a:endParaRPr lang="en-US" altLang="zh-CN"/>
        </a:p>
      </dgm:t>
    </dgm:pt>
    <dgm:pt modelId="{90F6DCC4-C9A8-4FDD-90E6-85C040DA525C}">
      <dgm:prSet phldrT="[Text]"/>
      <dgm:spPr/>
      <dgm:t>
        <a:bodyPr/>
        <a:lstStyle/>
        <a:p>
          <a:r>
            <a:rPr lang="en-US" altLang="zh-CN" dirty="0" smtClean="0"/>
            <a:t>Philosophy as the Foundation of the Sciences</a:t>
          </a:r>
          <a:endParaRPr lang="en-US" altLang="zh-CN" dirty="0"/>
        </a:p>
      </dgm:t>
    </dgm:pt>
    <dgm:pt modelId="{A26F6CCC-98B0-4649-93C3-6B7561893D50}" type="parTrans" cxnId="{92F41539-9FBB-4939-A388-14FDA70D2645}">
      <dgm:prSet/>
      <dgm:spPr/>
      <dgm:t>
        <a:bodyPr/>
        <a:lstStyle/>
        <a:p>
          <a:endParaRPr lang="en-US" altLang="zh-CN"/>
        </a:p>
      </dgm:t>
    </dgm:pt>
    <dgm:pt modelId="{BAA51E4F-E2AA-47EE-8E0E-31392028FDDD}" type="sibTrans" cxnId="{92F41539-9FBB-4939-A388-14FDA70D2645}">
      <dgm:prSet/>
      <dgm:spPr/>
      <dgm:t>
        <a:bodyPr/>
        <a:lstStyle/>
        <a:p>
          <a:endParaRPr lang="en-US" altLang="zh-CN"/>
        </a:p>
      </dgm:t>
    </dgm:pt>
    <dgm:pt modelId="{2C7D9FF2-8FD4-4EEF-B52E-4903229C4235}">
      <dgm:prSet/>
      <dgm:spPr/>
      <dgm:t>
        <a:bodyPr/>
        <a:lstStyle/>
        <a:p>
          <a:r>
            <a:rPr lang="en-US" altLang="zh-CN" dirty="0" smtClean="0"/>
            <a:t>Philosophy as Conceptual Analysis</a:t>
          </a:r>
          <a:endParaRPr lang="en-US" altLang="zh-CN" dirty="0"/>
        </a:p>
      </dgm:t>
    </dgm:pt>
    <dgm:pt modelId="{483EB52C-ED09-4FFD-828E-B0773AEEA49D}" type="parTrans" cxnId="{F8FC274B-1E0C-40BF-BB09-E3E811664C5B}">
      <dgm:prSet/>
      <dgm:spPr/>
      <dgm:t>
        <a:bodyPr/>
        <a:lstStyle/>
        <a:p>
          <a:endParaRPr lang="en-US" altLang="zh-CN"/>
        </a:p>
      </dgm:t>
    </dgm:pt>
    <dgm:pt modelId="{EBDB21DB-BAA4-459C-A4F3-AF6EBF55305A}" type="sibTrans" cxnId="{F8FC274B-1E0C-40BF-BB09-E3E811664C5B}">
      <dgm:prSet/>
      <dgm:spPr/>
      <dgm:t>
        <a:bodyPr/>
        <a:lstStyle/>
        <a:p>
          <a:endParaRPr lang="en-US" altLang="zh-CN"/>
        </a:p>
      </dgm:t>
    </dgm:pt>
    <dgm:pt modelId="{BD3114F9-C19B-473A-9464-39A825DA4380}" type="pres">
      <dgm:prSet presAssocID="{7C896847-F250-478D-8FD3-7395B31D29FF}" presName="diagram" presStyleCnt="0">
        <dgm:presLayoutVars>
          <dgm:dir/>
          <dgm:resizeHandles val="exact"/>
        </dgm:presLayoutVars>
      </dgm:prSet>
      <dgm:spPr/>
      <dgm:t>
        <a:bodyPr/>
        <a:lstStyle/>
        <a:p>
          <a:endParaRPr lang="en-US" altLang="zh-CN"/>
        </a:p>
      </dgm:t>
    </dgm:pt>
    <dgm:pt modelId="{E2F14601-BB43-4FA7-82D2-79EA9417B1A4}" type="pres">
      <dgm:prSet presAssocID="{7C5D00CE-BABD-4161-9165-22A69EFF22D2}" presName="node" presStyleLbl="node1" presStyleIdx="0" presStyleCnt="3">
        <dgm:presLayoutVars>
          <dgm:bulletEnabled val="1"/>
        </dgm:presLayoutVars>
      </dgm:prSet>
      <dgm:spPr/>
      <dgm:t>
        <a:bodyPr/>
        <a:lstStyle/>
        <a:p>
          <a:endParaRPr lang="en-US" altLang="zh-CN"/>
        </a:p>
      </dgm:t>
    </dgm:pt>
    <dgm:pt modelId="{F15160FD-71AF-472D-88DD-52F0390FEA99}" type="pres">
      <dgm:prSet presAssocID="{5863A129-394A-4FA5-AC5E-7D6B630985D1}" presName="sibTrans" presStyleCnt="0"/>
      <dgm:spPr/>
    </dgm:pt>
    <dgm:pt modelId="{AA0990CF-40E1-4110-ACFD-45014CDCCEF0}" type="pres">
      <dgm:prSet presAssocID="{90F6DCC4-C9A8-4FDD-90E6-85C040DA525C}" presName="node" presStyleLbl="node1" presStyleIdx="1" presStyleCnt="3">
        <dgm:presLayoutVars>
          <dgm:bulletEnabled val="1"/>
        </dgm:presLayoutVars>
      </dgm:prSet>
      <dgm:spPr/>
      <dgm:t>
        <a:bodyPr/>
        <a:lstStyle/>
        <a:p>
          <a:endParaRPr lang="en-US" altLang="zh-CN"/>
        </a:p>
      </dgm:t>
    </dgm:pt>
    <dgm:pt modelId="{F0CBBB5D-5618-49F4-81F6-882A117E9F82}" type="pres">
      <dgm:prSet presAssocID="{BAA51E4F-E2AA-47EE-8E0E-31392028FDDD}" presName="sibTrans" presStyleCnt="0"/>
      <dgm:spPr/>
    </dgm:pt>
    <dgm:pt modelId="{4F5C669C-738D-47FD-9801-3B6748B8E9EB}" type="pres">
      <dgm:prSet presAssocID="{2C7D9FF2-8FD4-4EEF-B52E-4903229C4235}" presName="node" presStyleLbl="node1" presStyleIdx="2" presStyleCnt="3">
        <dgm:presLayoutVars>
          <dgm:bulletEnabled val="1"/>
        </dgm:presLayoutVars>
      </dgm:prSet>
      <dgm:spPr/>
      <dgm:t>
        <a:bodyPr/>
        <a:lstStyle/>
        <a:p>
          <a:endParaRPr lang="en-US" altLang="zh-CN"/>
        </a:p>
      </dgm:t>
    </dgm:pt>
  </dgm:ptLst>
  <dgm:cxnLst>
    <dgm:cxn modelId="{0906B262-D9E9-B046-9019-73E012F295CC}" type="presOf" srcId="{7C896847-F250-478D-8FD3-7395B31D29FF}" destId="{BD3114F9-C19B-473A-9464-39A825DA4380}" srcOrd="0" destOrd="0" presId="urn:microsoft.com/office/officeart/2005/8/layout/default"/>
    <dgm:cxn modelId="{F8FC274B-1E0C-40BF-BB09-E3E811664C5B}" srcId="{7C896847-F250-478D-8FD3-7395B31D29FF}" destId="{2C7D9FF2-8FD4-4EEF-B52E-4903229C4235}" srcOrd="2" destOrd="0" parTransId="{483EB52C-ED09-4FFD-828E-B0773AEEA49D}" sibTransId="{EBDB21DB-BAA4-459C-A4F3-AF6EBF55305A}"/>
    <dgm:cxn modelId="{E4D764AD-93E2-684E-A8EF-6BE7EB3FA5BB}" type="presOf" srcId="{2C7D9FF2-8FD4-4EEF-B52E-4903229C4235}" destId="{4F5C669C-738D-47FD-9801-3B6748B8E9EB}" srcOrd="0" destOrd="0" presId="urn:microsoft.com/office/officeart/2005/8/layout/default"/>
    <dgm:cxn modelId="{58178948-55F8-074D-9114-67F67E33BEB2}" type="presOf" srcId="{90F6DCC4-C9A8-4FDD-90E6-85C040DA525C}" destId="{AA0990CF-40E1-4110-ACFD-45014CDCCEF0}" srcOrd="0" destOrd="0" presId="urn:microsoft.com/office/officeart/2005/8/layout/default"/>
    <dgm:cxn modelId="{92F41539-9FBB-4939-A388-14FDA70D2645}" srcId="{7C896847-F250-478D-8FD3-7395B31D29FF}" destId="{90F6DCC4-C9A8-4FDD-90E6-85C040DA525C}" srcOrd="1" destOrd="0" parTransId="{A26F6CCC-98B0-4649-93C3-6B7561893D50}" sibTransId="{BAA51E4F-E2AA-47EE-8E0E-31392028FDDD}"/>
    <dgm:cxn modelId="{DF261F97-7FB1-B549-9AA2-7E95C4C3EF06}" type="presOf" srcId="{7C5D00CE-BABD-4161-9165-22A69EFF22D2}" destId="{E2F14601-BB43-4FA7-82D2-79EA9417B1A4}" srcOrd="0" destOrd="0" presId="urn:microsoft.com/office/officeart/2005/8/layout/default"/>
    <dgm:cxn modelId="{8CB42A41-E309-44E2-911A-9D0378215F91}" srcId="{7C896847-F250-478D-8FD3-7395B31D29FF}" destId="{7C5D00CE-BABD-4161-9165-22A69EFF22D2}" srcOrd="0" destOrd="0" parTransId="{7B22D536-0F83-4616-8160-B113EDDEF821}" sibTransId="{5863A129-394A-4FA5-AC5E-7D6B630985D1}"/>
    <dgm:cxn modelId="{55129268-CE3A-EE44-B93D-CB5EBF4345E8}" type="presParOf" srcId="{BD3114F9-C19B-473A-9464-39A825DA4380}" destId="{E2F14601-BB43-4FA7-82D2-79EA9417B1A4}" srcOrd="0" destOrd="0" presId="urn:microsoft.com/office/officeart/2005/8/layout/default"/>
    <dgm:cxn modelId="{09E7B809-24F6-5C4B-9841-72C49B40C7D0}" type="presParOf" srcId="{BD3114F9-C19B-473A-9464-39A825DA4380}" destId="{F15160FD-71AF-472D-88DD-52F0390FEA99}" srcOrd="1" destOrd="0" presId="urn:microsoft.com/office/officeart/2005/8/layout/default"/>
    <dgm:cxn modelId="{F79A17F7-69B5-B942-AEF2-FD8389662309}" type="presParOf" srcId="{BD3114F9-C19B-473A-9464-39A825DA4380}" destId="{AA0990CF-40E1-4110-ACFD-45014CDCCEF0}" srcOrd="2" destOrd="0" presId="urn:microsoft.com/office/officeart/2005/8/layout/default"/>
    <dgm:cxn modelId="{23C92007-86E4-9148-BBC5-BED7D23C2783}" type="presParOf" srcId="{BD3114F9-C19B-473A-9464-39A825DA4380}" destId="{F0CBBB5D-5618-49F4-81F6-882A117E9F82}" srcOrd="3" destOrd="0" presId="urn:microsoft.com/office/officeart/2005/8/layout/default"/>
    <dgm:cxn modelId="{25F1199E-CBDA-1E4B-9B3E-FDE730E79E3B}" type="presParOf" srcId="{BD3114F9-C19B-473A-9464-39A825DA4380}" destId="{4F5C669C-738D-47FD-9801-3B6748B8E9E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987BD-2B41-43D5-AC49-E501FB51A77C}" type="doc">
      <dgm:prSet loTypeId="urn:microsoft.com/office/officeart/2005/8/layout/venn2" loCatId="relationship" qsTypeId="urn:microsoft.com/office/officeart/2005/8/quickstyle/simple3" qsCatId="simple" csTypeId="urn:microsoft.com/office/officeart/2005/8/colors/colorful2" csCatId="colorful" phldr="1"/>
      <dgm:spPr/>
      <dgm:t>
        <a:bodyPr/>
        <a:lstStyle/>
        <a:p>
          <a:endParaRPr lang="en-US" altLang="zh-CN"/>
        </a:p>
      </dgm:t>
    </dgm:pt>
    <dgm:pt modelId="{118300C5-1E29-4E7C-915C-6561EDA4B2DA}">
      <dgm:prSet phldrT="[Text]"/>
      <dgm:spPr/>
      <dgm:t>
        <a:bodyPr/>
        <a:lstStyle/>
        <a:p>
          <a:r>
            <a:rPr lang="en-US" altLang="zh-CN" dirty="0" smtClean="0"/>
            <a:t>Clear</a:t>
          </a:r>
          <a:endParaRPr lang="en-US" altLang="zh-CN" dirty="0"/>
        </a:p>
      </dgm:t>
    </dgm:pt>
    <dgm:pt modelId="{6E3FEF85-4285-46E0-A421-4D81900608AE}" type="parTrans" cxnId="{ADDA2783-4889-4F71-939E-035BBDFC11C8}">
      <dgm:prSet/>
      <dgm:spPr/>
      <dgm:t>
        <a:bodyPr/>
        <a:lstStyle/>
        <a:p>
          <a:endParaRPr lang="en-US" altLang="zh-CN"/>
        </a:p>
      </dgm:t>
    </dgm:pt>
    <dgm:pt modelId="{4E053E60-6B6C-4539-8F79-549EF2C6E174}" type="sibTrans" cxnId="{ADDA2783-4889-4F71-939E-035BBDFC11C8}">
      <dgm:prSet/>
      <dgm:spPr/>
      <dgm:t>
        <a:bodyPr/>
        <a:lstStyle/>
        <a:p>
          <a:endParaRPr lang="en-US" altLang="zh-CN"/>
        </a:p>
      </dgm:t>
    </dgm:pt>
    <dgm:pt modelId="{0D10EF5F-263E-409B-B356-0ECD76280614}">
      <dgm:prSet phldrT="[Text]"/>
      <dgm:spPr/>
      <dgm:t>
        <a:bodyPr/>
        <a:lstStyle/>
        <a:p>
          <a:r>
            <a:rPr lang="en-US" altLang="zh-CN" dirty="0" smtClean="0"/>
            <a:t>Distinct</a:t>
          </a:r>
          <a:endParaRPr lang="en-US" altLang="zh-CN" dirty="0"/>
        </a:p>
      </dgm:t>
    </dgm:pt>
    <dgm:pt modelId="{8DF40BF1-22DB-4502-88C7-CC085D18FD12}" type="parTrans" cxnId="{17B42922-D80C-44E4-90B0-3E2F7BCDF06E}">
      <dgm:prSet/>
      <dgm:spPr/>
      <dgm:t>
        <a:bodyPr/>
        <a:lstStyle/>
        <a:p>
          <a:endParaRPr lang="en-US" altLang="zh-CN"/>
        </a:p>
      </dgm:t>
    </dgm:pt>
    <dgm:pt modelId="{C67763E0-C252-4653-8D39-CF2D9BC3461E}" type="sibTrans" cxnId="{17B42922-D80C-44E4-90B0-3E2F7BCDF06E}">
      <dgm:prSet/>
      <dgm:spPr/>
      <dgm:t>
        <a:bodyPr/>
        <a:lstStyle/>
        <a:p>
          <a:endParaRPr lang="en-US" altLang="zh-CN"/>
        </a:p>
      </dgm:t>
    </dgm:pt>
    <dgm:pt modelId="{61DCCA90-2F10-417F-A9AA-9651DAD7F9C3}" type="pres">
      <dgm:prSet presAssocID="{826987BD-2B41-43D5-AC49-E501FB51A77C}" presName="Name0" presStyleCnt="0">
        <dgm:presLayoutVars>
          <dgm:chMax val="7"/>
          <dgm:resizeHandles val="exact"/>
        </dgm:presLayoutVars>
      </dgm:prSet>
      <dgm:spPr/>
    </dgm:pt>
    <dgm:pt modelId="{44ABD32D-7DDD-4C12-AAEB-858F7409BC41}" type="pres">
      <dgm:prSet presAssocID="{826987BD-2B41-43D5-AC49-E501FB51A77C}" presName="comp1" presStyleCnt="0"/>
      <dgm:spPr/>
    </dgm:pt>
    <dgm:pt modelId="{34814887-4B76-4E0C-869D-BAA4D09A1658}" type="pres">
      <dgm:prSet presAssocID="{826987BD-2B41-43D5-AC49-E501FB51A77C}" presName="circle1" presStyleLbl="node1" presStyleIdx="0" presStyleCnt="2"/>
      <dgm:spPr/>
      <dgm:t>
        <a:bodyPr/>
        <a:lstStyle/>
        <a:p>
          <a:endParaRPr lang="en-US" altLang="zh-CN"/>
        </a:p>
      </dgm:t>
    </dgm:pt>
    <dgm:pt modelId="{104FA680-EAD0-49B1-8177-6293FDDB6261}" type="pres">
      <dgm:prSet presAssocID="{826987BD-2B41-43D5-AC49-E501FB51A77C}" presName="c1text" presStyleLbl="node1" presStyleIdx="0" presStyleCnt="2">
        <dgm:presLayoutVars>
          <dgm:bulletEnabled val="1"/>
        </dgm:presLayoutVars>
      </dgm:prSet>
      <dgm:spPr/>
      <dgm:t>
        <a:bodyPr/>
        <a:lstStyle/>
        <a:p>
          <a:endParaRPr lang="en-US" altLang="zh-CN"/>
        </a:p>
      </dgm:t>
    </dgm:pt>
    <dgm:pt modelId="{3773B318-8EED-48EF-AAD1-C1D2463E1FB1}" type="pres">
      <dgm:prSet presAssocID="{826987BD-2B41-43D5-AC49-E501FB51A77C}" presName="comp2" presStyleCnt="0"/>
      <dgm:spPr/>
    </dgm:pt>
    <dgm:pt modelId="{C5EB90EB-5005-4735-BCA1-D3088BA91684}" type="pres">
      <dgm:prSet presAssocID="{826987BD-2B41-43D5-AC49-E501FB51A77C}" presName="circle2" presStyleLbl="node1" presStyleIdx="1" presStyleCnt="2"/>
      <dgm:spPr/>
    </dgm:pt>
    <dgm:pt modelId="{82C7992E-6AD1-457B-8AA0-2F5E93A53ADC}" type="pres">
      <dgm:prSet presAssocID="{826987BD-2B41-43D5-AC49-E501FB51A77C}" presName="c2text" presStyleLbl="node1" presStyleIdx="1" presStyleCnt="2">
        <dgm:presLayoutVars>
          <dgm:bulletEnabled val="1"/>
        </dgm:presLayoutVars>
      </dgm:prSet>
      <dgm:spPr/>
    </dgm:pt>
  </dgm:ptLst>
  <dgm:cxnLst>
    <dgm:cxn modelId="{AC4B53A1-4F40-41A7-91D9-79ED04EFB314}" type="presOf" srcId="{826987BD-2B41-43D5-AC49-E501FB51A77C}" destId="{61DCCA90-2F10-417F-A9AA-9651DAD7F9C3}" srcOrd="0" destOrd="0" presId="urn:microsoft.com/office/officeart/2005/8/layout/venn2"/>
    <dgm:cxn modelId="{3D16D028-E446-488F-96BA-C58996704A45}" type="presOf" srcId="{0D10EF5F-263E-409B-B356-0ECD76280614}" destId="{82C7992E-6AD1-457B-8AA0-2F5E93A53ADC}" srcOrd="1" destOrd="0" presId="urn:microsoft.com/office/officeart/2005/8/layout/venn2"/>
    <dgm:cxn modelId="{ADDA2783-4889-4F71-939E-035BBDFC11C8}" srcId="{826987BD-2B41-43D5-AC49-E501FB51A77C}" destId="{118300C5-1E29-4E7C-915C-6561EDA4B2DA}" srcOrd="0" destOrd="0" parTransId="{6E3FEF85-4285-46E0-A421-4D81900608AE}" sibTransId="{4E053E60-6B6C-4539-8F79-549EF2C6E174}"/>
    <dgm:cxn modelId="{17B42922-D80C-44E4-90B0-3E2F7BCDF06E}" srcId="{826987BD-2B41-43D5-AC49-E501FB51A77C}" destId="{0D10EF5F-263E-409B-B356-0ECD76280614}" srcOrd="1" destOrd="0" parTransId="{8DF40BF1-22DB-4502-88C7-CC085D18FD12}" sibTransId="{C67763E0-C252-4653-8D39-CF2D9BC3461E}"/>
    <dgm:cxn modelId="{93102699-80D2-4647-B1FE-9F2224A6CA02}" type="presOf" srcId="{118300C5-1E29-4E7C-915C-6561EDA4B2DA}" destId="{104FA680-EAD0-49B1-8177-6293FDDB6261}" srcOrd="1" destOrd="0" presId="urn:microsoft.com/office/officeart/2005/8/layout/venn2"/>
    <dgm:cxn modelId="{BCDF4BB2-EAD3-44F4-9572-7B4A6323DB26}" type="presOf" srcId="{118300C5-1E29-4E7C-915C-6561EDA4B2DA}" destId="{34814887-4B76-4E0C-869D-BAA4D09A1658}" srcOrd="0" destOrd="0" presId="urn:microsoft.com/office/officeart/2005/8/layout/venn2"/>
    <dgm:cxn modelId="{E0B816FB-89CF-45A9-B7C1-006B39E1F49B}" type="presOf" srcId="{0D10EF5F-263E-409B-B356-0ECD76280614}" destId="{C5EB90EB-5005-4735-BCA1-D3088BA91684}" srcOrd="0" destOrd="0" presId="urn:microsoft.com/office/officeart/2005/8/layout/venn2"/>
    <dgm:cxn modelId="{970B7957-DD40-4FB0-A8D7-B840B042C7BF}" type="presParOf" srcId="{61DCCA90-2F10-417F-A9AA-9651DAD7F9C3}" destId="{44ABD32D-7DDD-4C12-AAEB-858F7409BC41}" srcOrd="0" destOrd="0" presId="urn:microsoft.com/office/officeart/2005/8/layout/venn2"/>
    <dgm:cxn modelId="{886DDB39-6119-4161-995F-AA58FB98D5A0}" type="presParOf" srcId="{44ABD32D-7DDD-4C12-AAEB-858F7409BC41}" destId="{34814887-4B76-4E0C-869D-BAA4D09A1658}" srcOrd="0" destOrd="0" presId="urn:microsoft.com/office/officeart/2005/8/layout/venn2"/>
    <dgm:cxn modelId="{AE9019DA-3C83-4DBD-99BF-8FEE2B73EFDB}" type="presParOf" srcId="{44ABD32D-7DDD-4C12-AAEB-858F7409BC41}" destId="{104FA680-EAD0-49B1-8177-6293FDDB6261}" srcOrd="1" destOrd="0" presId="urn:microsoft.com/office/officeart/2005/8/layout/venn2"/>
    <dgm:cxn modelId="{685C7E2F-D66F-4B46-A998-6D41D5059209}" type="presParOf" srcId="{61DCCA90-2F10-417F-A9AA-9651DAD7F9C3}" destId="{3773B318-8EED-48EF-AAD1-C1D2463E1FB1}" srcOrd="1" destOrd="0" presId="urn:microsoft.com/office/officeart/2005/8/layout/venn2"/>
    <dgm:cxn modelId="{94AB77B7-3F0C-47C1-B594-AE8AB1446198}" type="presParOf" srcId="{3773B318-8EED-48EF-AAD1-C1D2463E1FB1}" destId="{C5EB90EB-5005-4735-BCA1-D3088BA91684}" srcOrd="0" destOrd="0" presId="urn:microsoft.com/office/officeart/2005/8/layout/venn2"/>
    <dgm:cxn modelId="{F434B2CD-FF36-4957-9159-DD0A58CDC4F2}" type="presParOf" srcId="{3773B318-8EED-48EF-AAD1-C1D2463E1FB1}" destId="{82C7992E-6AD1-457B-8AA0-2F5E93A53ADC}"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4601-BB43-4FA7-82D2-79EA9417B1A4}">
      <dsp:nvSpPr>
        <dsp:cNvPr id="0" name=""/>
        <dsp:cNvSpPr/>
      </dsp:nvSpPr>
      <dsp:spPr>
        <a:xfrm>
          <a:off x="1271984" y="1555"/>
          <a:ext cx="2659062" cy="1595437"/>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a Way of Life</a:t>
          </a:r>
          <a:endParaRPr lang="en-US" altLang="zh-CN" sz="3100" kern="1200" dirty="0"/>
        </a:p>
      </dsp:txBody>
      <dsp:txXfrm>
        <a:off x="1271984" y="1555"/>
        <a:ext cx="2659062" cy="1595437"/>
      </dsp:txXfrm>
    </dsp:sp>
    <dsp:sp modelId="{AA0990CF-40E1-4110-ACFD-45014CDCCEF0}">
      <dsp:nvSpPr>
        <dsp:cNvPr id="0" name=""/>
        <dsp:cNvSpPr/>
      </dsp:nvSpPr>
      <dsp:spPr>
        <a:xfrm>
          <a:off x="4196953" y="1555"/>
          <a:ext cx="2659062" cy="1595437"/>
        </a:xfrm>
        <a:prstGeom prst="rect">
          <a:avLst/>
        </a:prstGeom>
        <a:gradFill rotWithShape="0">
          <a:gsLst>
            <a:gs pos="0">
              <a:schemeClr val="accent2">
                <a:hueOff val="-5175944"/>
                <a:satOff val="22930"/>
                <a:lumOff val="-8432"/>
                <a:alphaOff val="0"/>
                <a:tint val="80000"/>
                <a:satMod val="107000"/>
                <a:lumMod val="103000"/>
              </a:schemeClr>
            </a:gs>
            <a:gs pos="100000">
              <a:schemeClr val="accent2">
                <a:hueOff val="-5175944"/>
                <a:satOff val="22930"/>
                <a:lumOff val="-8432"/>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the Foundation of the Sciences</a:t>
          </a:r>
          <a:endParaRPr lang="en-US" altLang="zh-CN" sz="3100" kern="1200" dirty="0"/>
        </a:p>
      </dsp:txBody>
      <dsp:txXfrm>
        <a:off x="4196953" y="1555"/>
        <a:ext cx="2659062" cy="1595437"/>
      </dsp:txXfrm>
    </dsp:sp>
    <dsp:sp modelId="{4F5C669C-738D-47FD-9801-3B6748B8E9EB}">
      <dsp:nvSpPr>
        <dsp:cNvPr id="0" name=""/>
        <dsp:cNvSpPr/>
      </dsp:nvSpPr>
      <dsp:spPr>
        <a:xfrm>
          <a:off x="2734468" y="1862899"/>
          <a:ext cx="2659062" cy="1595437"/>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Conceptual Analysis</a:t>
          </a:r>
          <a:endParaRPr lang="en-US" altLang="zh-CN" sz="3100" kern="1200" dirty="0"/>
        </a:p>
      </dsp:txBody>
      <dsp:txXfrm>
        <a:off x="2734468" y="1862899"/>
        <a:ext cx="2659062" cy="1595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14887-4B76-4E0C-869D-BAA4D09A1658}">
      <dsp:nvSpPr>
        <dsp:cNvPr id="0" name=""/>
        <dsp:cNvSpPr/>
      </dsp:nvSpPr>
      <dsp:spPr>
        <a:xfrm>
          <a:off x="584199" y="0"/>
          <a:ext cx="3101975" cy="3101975"/>
        </a:xfrm>
        <a:prstGeom prst="ellips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altLang="zh-CN" sz="1900" kern="1200" dirty="0" smtClean="0"/>
            <a:t>Clear</a:t>
          </a:r>
          <a:endParaRPr lang="en-US" altLang="zh-CN" sz="1900" kern="1200" dirty="0"/>
        </a:p>
      </dsp:txBody>
      <dsp:txXfrm>
        <a:off x="1320919" y="232648"/>
        <a:ext cx="1628536" cy="527335"/>
      </dsp:txXfrm>
    </dsp:sp>
    <dsp:sp modelId="{C5EB90EB-5005-4735-BCA1-D3088BA91684}">
      <dsp:nvSpPr>
        <dsp:cNvPr id="0" name=""/>
        <dsp:cNvSpPr/>
      </dsp:nvSpPr>
      <dsp:spPr>
        <a:xfrm>
          <a:off x="971946" y="775493"/>
          <a:ext cx="2326481" cy="2326481"/>
        </a:xfrm>
        <a:prstGeom prst="ellipse">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altLang="zh-CN" sz="1900" kern="1200" dirty="0" smtClean="0"/>
            <a:t>Distinct</a:t>
          </a:r>
          <a:endParaRPr lang="en-US" altLang="zh-CN" sz="1900" kern="1200" dirty="0"/>
        </a:p>
      </dsp:txBody>
      <dsp:txXfrm>
        <a:off x="1312652" y="1357114"/>
        <a:ext cx="1645070" cy="11632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31FD5-AAD5-4F7F-B4DC-95B70202F2C5}" type="datetimeFigureOut">
              <a:rPr lang="zh-CN" altLang="en-US" smtClean="0"/>
              <a:t>2018/10/17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18ACB-5F64-4FE0-AEF2-50E65ACBD6F8}" type="slidenum">
              <a:rPr lang="zh-CN" altLang="en-US" smtClean="0"/>
              <a:t>‹#›</a:t>
            </a:fld>
            <a:endParaRPr lang="zh-CN" altLang="en-US"/>
          </a:p>
        </p:txBody>
      </p:sp>
    </p:spTree>
    <p:extLst>
      <p:ext uri="{BB962C8B-B14F-4D97-AF65-F5344CB8AC3E}">
        <p14:creationId xmlns:p14="http://schemas.microsoft.com/office/powerpoint/2010/main" val="325307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10/17/2018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469781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7671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51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10/17/2018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5913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10/17/2018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811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10/17/2018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486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10/17/2018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ltLang="zh-CN" smtClean="0"/>
              <a:t>Click to edit Master title style</a:t>
            </a:r>
            <a:endParaRPr lang="en-US" dirty="0"/>
          </a:p>
        </p:txBody>
      </p:sp>
    </p:spTree>
    <p:extLst>
      <p:ext uri="{BB962C8B-B14F-4D97-AF65-F5344CB8AC3E}">
        <p14:creationId xmlns:p14="http://schemas.microsoft.com/office/powerpoint/2010/main" val="3750485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10/17/2018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4335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10/17/2018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89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10/17/2018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7730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10/17/2018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9457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10/17/2018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332645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philosophy</a:t>
            </a:r>
            <a:br>
              <a:rPr lang="en-US" dirty="0" smtClean="0"/>
            </a:br>
            <a:r>
              <a:rPr lang="en-US" dirty="0" smtClean="0"/>
              <a:t>Lecture 6</a:t>
            </a:r>
            <a:endParaRPr lang="en-US" dirty="0"/>
          </a:p>
        </p:txBody>
      </p:sp>
      <p:sp>
        <p:nvSpPr>
          <p:cNvPr id="3" name="Subtitle 2"/>
          <p:cNvSpPr>
            <a:spLocks noGrp="1"/>
          </p:cNvSpPr>
          <p:nvPr>
            <p:ph type="subTitle" idx="1"/>
          </p:nvPr>
        </p:nvSpPr>
        <p:spPr>
          <a:xfrm>
            <a:off x="2695194" y="4352544"/>
            <a:ext cx="6801612" cy="1913174"/>
          </a:xfrm>
        </p:spPr>
        <p:txBody>
          <a:bodyPr>
            <a:normAutofit fontScale="92500" lnSpcReduction="10000"/>
          </a:bodyPr>
          <a:lstStyle/>
          <a:p>
            <a:r>
              <a:rPr lang="en-US" dirty="0" smtClean="0"/>
              <a:t>PHI1101</a:t>
            </a:r>
          </a:p>
          <a:p>
            <a:r>
              <a:rPr lang="en-US" dirty="0" smtClean="0"/>
              <a:t>Dr. Lucas Scripter</a:t>
            </a:r>
          </a:p>
          <a:p>
            <a:r>
              <a:rPr lang="en-US" dirty="0" smtClean="0"/>
              <a:t>Lecturer in General Education</a:t>
            </a:r>
          </a:p>
          <a:p>
            <a:r>
              <a:rPr lang="en-US" dirty="0" smtClean="0"/>
              <a:t>School of Humanities and Social Sciences</a:t>
            </a:r>
          </a:p>
          <a:p>
            <a:r>
              <a:rPr lang="en-US" dirty="0" smtClean="0"/>
              <a:t>Chinese University of Hong Kong, Shenzhen</a:t>
            </a:r>
            <a:endParaRPr lang="en-US" dirty="0"/>
          </a:p>
        </p:txBody>
      </p:sp>
    </p:spTree>
    <p:extLst>
      <p:ext uri="{BB962C8B-B14F-4D97-AF65-F5344CB8AC3E}">
        <p14:creationId xmlns:p14="http://schemas.microsoft.com/office/powerpoint/2010/main" val="3219112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Optical </a:t>
            </a:r>
            <a:r>
              <a:rPr lang="en-US" dirty="0" smtClean="0"/>
              <a:t>Illusions 3</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2824480"/>
            <a:ext cx="3186413" cy="292000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864" y="2794000"/>
            <a:ext cx="3353000" cy="2950488"/>
          </a:xfrm>
          <a:prstGeom prst="rect">
            <a:avLst/>
          </a:prstGeom>
        </p:spPr>
      </p:pic>
    </p:spTree>
    <p:extLst>
      <p:ext uri="{BB962C8B-B14F-4D97-AF65-F5344CB8AC3E}">
        <p14:creationId xmlns:p14="http://schemas.microsoft.com/office/powerpoint/2010/main" val="153348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Brain-in-a-vat</a:t>
            </a:r>
            <a:endParaRPr lang="zh-CN" altLang="en-US" dirty="0"/>
          </a:p>
        </p:txBody>
      </p:sp>
      <p:sp>
        <p:nvSpPr>
          <p:cNvPr id="3" name="Content Placeholder 2"/>
          <p:cNvSpPr>
            <a:spLocks noGrp="1"/>
          </p:cNvSpPr>
          <p:nvPr>
            <p:ph idx="1"/>
          </p:nvPr>
        </p:nvSpPr>
        <p:spPr>
          <a:xfrm>
            <a:off x="2231136" y="2638044"/>
            <a:ext cx="4663934" cy="3325434"/>
          </a:xfrm>
        </p:spPr>
        <p:txBody>
          <a:bodyPr>
            <a:normAutofit/>
          </a:bodyPr>
          <a:lstStyle/>
          <a:p>
            <a:r>
              <a:rPr lang="en-US" altLang="zh-CN" i="1" dirty="0" smtClean="0"/>
              <a:t>Radical skepticism </a:t>
            </a:r>
            <a:r>
              <a:rPr lang="en-US" altLang="zh-CN" dirty="0" smtClean="0"/>
              <a:t>distrusts not just some of our sensory experience, but asks whether we can trust it in principle. Could all of our senses be deceiving us? This was Descartes’ worry.</a:t>
            </a:r>
          </a:p>
          <a:p>
            <a:r>
              <a:rPr lang="en-US" altLang="zh-CN" dirty="0" smtClean="0"/>
              <a:t>One popular image for radical skepticism is the brain-in-a-vat thought experiment.</a:t>
            </a:r>
            <a:endParaRPr lang="zh-CN" altLang="en-US" dirty="0"/>
          </a:p>
        </p:txBody>
      </p:sp>
      <p:pic>
        <p:nvPicPr>
          <p:cNvPr id="4" name="Picture 3" descr="Leren schrijven met de hand is essentieel. De kracht van ’embodied cognitio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3174" y="2919507"/>
            <a:ext cx="3802932" cy="2762507"/>
          </a:xfrm>
          <a:prstGeom prst="rect">
            <a:avLst/>
          </a:prstGeom>
        </p:spPr>
      </p:pic>
    </p:spTree>
    <p:extLst>
      <p:ext uri="{BB962C8B-B14F-4D97-AF65-F5344CB8AC3E}">
        <p14:creationId xmlns:p14="http://schemas.microsoft.com/office/powerpoint/2010/main" val="1438682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400" dirty="0" smtClean="0"/>
              <a:t>Radical skepticism in popular culture: </a:t>
            </a:r>
            <a:r>
              <a:rPr lang="en-US" altLang="zh-CN" i="1" dirty="0" smtClean="0"/>
              <a:t>the matrix </a:t>
            </a:r>
            <a:r>
              <a:rPr lang="en-US" altLang="zh-CN" dirty="0" smtClean="0"/>
              <a:t>(1999)</a:t>
            </a:r>
            <a:endParaRPr lang="zh-CN" altLang="en-US" dirty="0"/>
          </a:p>
        </p:txBody>
      </p:sp>
      <p:pic>
        <p:nvPicPr>
          <p:cNvPr id="4" name="Matrix">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78063" y="2638425"/>
            <a:ext cx="7635875" cy="3101975"/>
          </a:xfrm>
        </p:spPr>
      </p:pic>
    </p:spTree>
    <p:extLst>
      <p:ext uri="{BB962C8B-B14F-4D97-AF65-F5344CB8AC3E}">
        <p14:creationId xmlns:p14="http://schemas.microsoft.com/office/powerpoint/2010/main" val="24221728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 radical skepticism 1</a:t>
            </a:r>
            <a:endParaRPr lang="zh-CN" altLang="en-US" dirty="0"/>
          </a:p>
        </p:txBody>
      </p:sp>
      <p:sp>
        <p:nvSpPr>
          <p:cNvPr id="3" name="Content Placeholder 2"/>
          <p:cNvSpPr>
            <a:spLocks noGrp="1"/>
          </p:cNvSpPr>
          <p:nvPr>
            <p:ph sz="half" idx="1"/>
          </p:nvPr>
        </p:nvSpPr>
        <p:spPr>
          <a:xfrm>
            <a:off x="1581912" y="2638044"/>
            <a:ext cx="4666488" cy="3101982"/>
          </a:xfrm>
        </p:spPr>
        <p:txBody>
          <a:bodyPr/>
          <a:lstStyle/>
          <a:p>
            <a:r>
              <a:rPr lang="en-US" altLang="zh-CN" dirty="0" smtClean="0"/>
              <a:t>Descartes’ first example of radical doubt is to ask whether we can be certain we aren’t dreaming. In dreams we mistakenly assume our senses tell us true things, when they don’t.</a:t>
            </a:r>
          </a:p>
          <a:p>
            <a:pPr lvl="1"/>
            <a:r>
              <a:rPr lang="en-US" altLang="zh-CN" dirty="0" smtClean="0"/>
              <a:t>“there are no conclusive signs by means of which one can distinguish clearly between being awake and being asleep.” (</a:t>
            </a:r>
            <a:r>
              <a:rPr lang="en-US" altLang="zh-CN" i="1" dirty="0" smtClean="0"/>
              <a:t>Meditation</a:t>
            </a:r>
            <a:r>
              <a:rPr lang="en-US" altLang="zh-CN" dirty="0" smtClean="0"/>
              <a:t> 1, p. 97)</a:t>
            </a:r>
            <a:endParaRPr lang="zh-CN" altLang="en-US" dirty="0"/>
          </a:p>
        </p:txBody>
      </p:sp>
      <p:pic>
        <p:nvPicPr>
          <p:cNvPr id="5" name="Content Placeholder 4" descr="Redefining Curiosity...: July 20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81026" y="2638425"/>
            <a:ext cx="3586098" cy="3101975"/>
          </a:xfrm>
        </p:spPr>
      </p:pic>
    </p:spTree>
    <p:extLst>
      <p:ext uri="{BB962C8B-B14F-4D97-AF65-F5344CB8AC3E}">
        <p14:creationId xmlns:p14="http://schemas.microsoft.com/office/powerpoint/2010/main" val="1556239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400" dirty="0" smtClean="0"/>
              <a:t>Radical skepticism in popular culture: </a:t>
            </a:r>
            <a:r>
              <a:rPr lang="en-US" altLang="zh-CN" i="1" dirty="0" smtClean="0"/>
              <a:t>inception</a:t>
            </a:r>
            <a:r>
              <a:rPr lang="en-US" altLang="zh-CN" dirty="0" smtClean="0"/>
              <a:t> (2010)</a:t>
            </a:r>
            <a:endParaRPr lang="zh-CN" altLang="en-US" dirty="0"/>
          </a:p>
        </p:txBody>
      </p:sp>
      <p:pic>
        <p:nvPicPr>
          <p:cNvPr id="4" name="Inception Cafe Sce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78075" y="2638425"/>
            <a:ext cx="7435850" cy="3101975"/>
          </a:xfrm>
        </p:spPr>
      </p:pic>
    </p:spTree>
    <p:extLst>
      <p:ext uri="{BB962C8B-B14F-4D97-AF65-F5344CB8AC3E}">
        <p14:creationId xmlns:p14="http://schemas.microsoft.com/office/powerpoint/2010/main" val="22105971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 radical skepticism 2</a:t>
            </a:r>
            <a:endParaRPr lang="zh-CN" altLang="en-US" dirty="0"/>
          </a:p>
        </p:txBody>
      </p:sp>
      <p:sp>
        <p:nvSpPr>
          <p:cNvPr id="3" name="Content Placeholder 2"/>
          <p:cNvSpPr>
            <a:spLocks noGrp="1"/>
          </p:cNvSpPr>
          <p:nvPr>
            <p:ph sz="half" idx="1"/>
          </p:nvPr>
        </p:nvSpPr>
        <p:spPr>
          <a:xfrm>
            <a:off x="1581912" y="2638044"/>
            <a:ext cx="5906008" cy="3101982"/>
          </a:xfrm>
        </p:spPr>
        <p:txBody>
          <a:bodyPr>
            <a:normAutofit fontScale="85000" lnSpcReduction="20000"/>
          </a:bodyPr>
          <a:lstStyle/>
          <a:p>
            <a:r>
              <a:rPr lang="en-US" altLang="zh-CN" dirty="0" smtClean="0"/>
              <a:t>Descartes offers the further skeptical example of an evil demon, who uses his sovereign power to mislead us.</a:t>
            </a:r>
          </a:p>
          <a:p>
            <a:pPr lvl="1"/>
            <a:r>
              <a:rPr lang="en-US" altLang="zh-CN" dirty="0" smtClean="0"/>
              <a:t>“I shall suppose…that there is, not a true God, who is the sovereign source of truth, but some evil demon, no less cunning and deceiving than powerful, who has used all his artifice to deceive me. I will suppose that the heavens, the air, the earth, </a:t>
            </a:r>
            <a:r>
              <a:rPr lang="en-US" altLang="zh-CN" dirty="0" err="1" smtClean="0"/>
              <a:t>colours</a:t>
            </a:r>
            <a:r>
              <a:rPr lang="en-US" altLang="zh-CN" dirty="0" smtClean="0"/>
              <a:t>, shapes, sounds, and all eternal things that we see, are only illusions and deceptions which he uses to take me in. I will consider myself as having no hands, eyes, flesh, blood or senses, but as believing wrongly that I have all these things. I shall cling obstinately to this notion; and if, by this means, it is not in my power to arrive at the knowledge of any truth, at the very least it is in my power to suspend my judgment. This is why I shall take great care not to accept into my belief anything false, and shall so well prepare my mind against all the tricks of this great deceiver that, however powerful and cunning he may be, he will never be able to impose on me.” (</a:t>
            </a:r>
            <a:r>
              <a:rPr lang="en-US" altLang="zh-CN" i="1" dirty="0" smtClean="0"/>
              <a:t>Meditation</a:t>
            </a:r>
            <a:r>
              <a:rPr lang="en-US" altLang="zh-CN" dirty="0" smtClean="0"/>
              <a:t> 1, p. 100)</a:t>
            </a:r>
          </a:p>
        </p:txBody>
      </p:sp>
      <p:pic>
        <p:nvPicPr>
          <p:cNvPr id="5" name="Content Placeholder 4" descr="Djävulen Djävul Demon · Gratis vektorgrafik på Pixabay"/>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55487" y="2841625"/>
            <a:ext cx="2467923" cy="2746375"/>
          </a:xfrm>
        </p:spPr>
      </p:pic>
    </p:spTree>
    <p:extLst>
      <p:ext uri="{BB962C8B-B14F-4D97-AF65-F5344CB8AC3E}">
        <p14:creationId xmlns:p14="http://schemas.microsoft.com/office/powerpoint/2010/main" val="4270081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 skeptical method  </a:t>
            </a:r>
            <a:endParaRPr lang="zh-CN" altLang="en-US" dirty="0"/>
          </a:p>
        </p:txBody>
      </p:sp>
      <p:sp>
        <p:nvSpPr>
          <p:cNvPr id="3" name="Content Placeholder 2"/>
          <p:cNvSpPr>
            <a:spLocks noGrp="1"/>
          </p:cNvSpPr>
          <p:nvPr>
            <p:ph sz="half" idx="1"/>
          </p:nvPr>
        </p:nvSpPr>
        <p:spPr>
          <a:xfrm>
            <a:off x="1581912" y="2638044"/>
            <a:ext cx="4883837" cy="3101982"/>
          </a:xfrm>
        </p:spPr>
        <p:txBody>
          <a:bodyPr>
            <a:normAutofit/>
          </a:bodyPr>
          <a:lstStyle/>
          <a:p>
            <a:r>
              <a:rPr lang="en-US" altLang="zh-CN" dirty="0" smtClean="0"/>
              <a:t>Descartes employs radical doubt to correct his reasoning:</a:t>
            </a:r>
          </a:p>
          <a:p>
            <a:pPr lvl="1"/>
            <a:r>
              <a:rPr lang="en-US" altLang="zh-CN" dirty="0" smtClean="0"/>
              <a:t>“I shall proceed more prudently if…I endeavor to deceive myself, pretending that all these opinions are false and imaginary, until, having so balanced my prejudices that they may not make my judgment incline more to one side than to another, my judgment may no longer be overpowered as hitherto by bad usage and turned from the right path which can lead it to the knowledge of truth.” (</a:t>
            </a:r>
            <a:r>
              <a:rPr lang="en-US" altLang="zh-CN" i="1" dirty="0" smtClean="0"/>
              <a:t>Meditation</a:t>
            </a:r>
            <a:r>
              <a:rPr lang="en-US" altLang="zh-CN" dirty="0" smtClean="0"/>
              <a:t> 1, p. 100)</a:t>
            </a:r>
            <a:endParaRPr lang="zh-CN" altLang="en-US" dirty="0"/>
          </a:p>
        </p:txBody>
      </p:sp>
      <p:pic>
        <p:nvPicPr>
          <p:cNvPr id="5" name="Content Placeholder 4" descr="April 2015 &quot;Skeptical Edition&quot; REBELCast - R.E.B.E.L. EM ..."/>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38977"/>
          <a:stretch/>
        </p:blipFill>
        <p:spPr>
          <a:xfrm>
            <a:off x="6597829" y="3242567"/>
            <a:ext cx="4179213" cy="1892935"/>
          </a:xfrm>
        </p:spPr>
      </p:pic>
    </p:spTree>
    <p:extLst>
      <p:ext uri="{BB962C8B-B14F-4D97-AF65-F5344CB8AC3E}">
        <p14:creationId xmlns:p14="http://schemas.microsoft.com/office/powerpoint/2010/main" val="1603238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400" b="1" dirty="0" smtClean="0"/>
              <a:t>Cartesian</a:t>
            </a:r>
            <a:endParaRPr lang="en-US" b="1" dirty="0"/>
          </a:p>
        </p:txBody>
      </p:sp>
      <p:sp>
        <p:nvSpPr>
          <p:cNvPr id="3" name="Content Placeholder 2"/>
          <p:cNvSpPr>
            <a:spLocks noGrp="1"/>
          </p:cNvSpPr>
          <p:nvPr>
            <p:ph sz="half" idx="2"/>
          </p:nvPr>
        </p:nvSpPr>
        <p:spPr/>
        <p:txBody>
          <a:bodyPr>
            <a:normAutofit/>
          </a:bodyPr>
          <a:lstStyle/>
          <a:p>
            <a:r>
              <a:rPr lang="en-US" sz="2000" dirty="0" smtClean="0"/>
              <a:t>Descartes’ skeptical method aims to arrive at certain knowledge.</a:t>
            </a:r>
          </a:p>
          <a:p>
            <a:r>
              <a:rPr lang="en-US" sz="2000" dirty="0" smtClean="0"/>
              <a:t>He uses skepticism to clear away erroneous beliefs and identify a certain foundation on which he can build.</a:t>
            </a:r>
            <a:endParaRPr lang="en-US" sz="2000" dirty="0"/>
          </a:p>
        </p:txBody>
      </p:sp>
      <p:sp>
        <p:nvSpPr>
          <p:cNvPr id="4" name="Content Placeholder 3"/>
          <p:cNvSpPr>
            <a:spLocks noGrp="1"/>
          </p:cNvSpPr>
          <p:nvPr>
            <p:ph sz="quarter" idx="4"/>
          </p:nvPr>
        </p:nvSpPr>
        <p:spPr/>
        <p:txBody>
          <a:bodyPr>
            <a:normAutofit/>
          </a:bodyPr>
          <a:lstStyle/>
          <a:p>
            <a:r>
              <a:rPr lang="en-US" sz="2000" dirty="0" err="1" smtClean="0"/>
              <a:t>Pyrrhonian</a:t>
            </a:r>
            <a:r>
              <a:rPr lang="en-US" sz="2000" dirty="0" smtClean="0"/>
              <a:t> skepticism’s goal is tranquility of mind.</a:t>
            </a:r>
          </a:p>
          <a:p>
            <a:r>
              <a:rPr lang="en-US" sz="2000" dirty="0" smtClean="0"/>
              <a:t>It</a:t>
            </a:r>
            <a:r>
              <a:rPr lang="en-US" sz="2000" dirty="0" smtClean="0"/>
              <a:t> seeks to lead a thinker through various </a:t>
            </a:r>
            <a:r>
              <a:rPr lang="en-US" sz="2000" dirty="0" smtClean="0"/>
              <a:t>arguments for and against a thesis to </a:t>
            </a:r>
            <a:r>
              <a:rPr lang="en-US" sz="2000" dirty="0" smtClean="0"/>
              <a:t>a suspension of belief (</a:t>
            </a:r>
            <a:r>
              <a:rPr lang="en-US" sz="2000" i="1" dirty="0" err="1" smtClean="0"/>
              <a:t>epoche</a:t>
            </a:r>
            <a:r>
              <a:rPr lang="en-US" sz="2000" dirty="0" smtClean="0"/>
              <a:t>).</a:t>
            </a:r>
          </a:p>
        </p:txBody>
      </p:sp>
      <p:sp>
        <p:nvSpPr>
          <p:cNvPr id="5" name="Text Placeholder 4"/>
          <p:cNvSpPr>
            <a:spLocks noGrp="1"/>
          </p:cNvSpPr>
          <p:nvPr>
            <p:ph type="body" sz="quarter" idx="13"/>
          </p:nvPr>
        </p:nvSpPr>
        <p:spPr/>
        <p:txBody>
          <a:bodyPr/>
          <a:lstStyle/>
          <a:p>
            <a:r>
              <a:rPr lang="en-US" sz="2400" b="1" dirty="0" smtClean="0"/>
              <a:t>ancient</a:t>
            </a:r>
            <a:endParaRPr lang="en-US" b="1" dirty="0"/>
          </a:p>
        </p:txBody>
      </p:sp>
      <p:sp>
        <p:nvSpPr>
          <p:cNvPr id="6" name="Title 5"/>
          <p:cNvSpPr>
            <a:spLocks noGrp="1"/>
          </p:cNvSpPr>
          <p:nvPr>
            <p:ph type="title"/>
          </p:nvPr>
        </p:nvSpPr>
        <p:spPr/>
        <p:txBody>
          <a:bodyPr/>
          <a:lstStyle/>
          <a:p>
            <a:r>
              <a:rPr lang="en-US" dirty="0"/>
              <a:t>Two kinds of </a:t>
            </a:r>
            <a:r>
              <a:rPr lang="en-US" dirty="0" smtClean="0"/>
              <a:t>skepticism</a:t>
            </a:r>
            <a:endParaRPr lang="en-US" dirty="0"/>
          </a:p>
        </p:txBody>
      </p:sp>
    </p:spTree>
    <p:extLst>
      <p:ext uri="{BB962C8B-B14F-4D97-AF65-F5344CB8AC3E}">
        <p14:creationId xmlns:p14="http://schemas.microsoft.com/office/powerpoint/2010/main" val="303411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 “provisional moral code” for skepticism</a:t>
            </a:r>
            <a:endParaRPr lang="zh-CN" altLang="en-US" dirty="0"/>
          </a:p>
        </p:txBody>
      </p:sp>
      <p:sp>
        <p:nvSpPr>
          <p:cNvPr id="3" name="Content Placeholder 2"/>
          <p:cNvSpPr>
            <a:spLocks noGrp="1"/>
          </p:cNvSpPr>
          <p:nvPr>
            <p:ph idx="1"/>
          </p:nvPr>
        </p:nvSpPr>
        <p:spPr/>
        <p:txBody>
          <a:bodyPr/>
          <a:lstStyle/>
          <a:p>
            <a:pPr marL="342900" indent="-342900">
              <a:buFont typeface="+mj-lt"/>
              <a:buAutoNum type="arabicPeriod"/>
            </a:pPr>
            <a:r>
              <a:rPr lang="en-US" altLang="zh-CN" i="1" dirty="0" smtClean="0"/>
              <a:t>Accept common practice; choose moderate options</a:t>
            </a:r>
          </a:p>
          <a:p>
            <a:pPr marL="342900" indent="-342900">
              <a:buFont typeface="+mj-lt"/>
              <a:buAutoNum type="arabicPeriod"/>
            </a:pPr>
            <a:r>
              <a:rPr lang="en-US" altLang="zh-CN" i="1" dirty="0" smtClean="0"/>
              <a:t>Firmness and resoluteness</a:t>
            </a:r>
          </a:p>
          <a:p>
            <a:pPr marL="342900" indent="-342900">
              <a:buFont typeface="+mj-lt"/>
              <a:buAutoNum type="arabicPeriod"/>
            </a:pPr>
            <a:r>
              <a:rPr lang="en-US" altLang="zh-CN" i="1" dirty="0" smtClean="0"/>
              <a:t>Focus on one’s own power</a:t>
            </a:r>
          </a:p>
          <a:p>
            <a:pPr lvl="1"/>
            <a:r>
              <a:rPr lang="en-US" altLang="zh-CN" dirty="0" smtClean="0"/>
              <a:t>“My third maxim was to try always to conquer myself rather than fortune, and to change my desires rather than the order of the world, and generally to accustom myself to believing that there is nothing entirely in our power except our thoughts, so that after we have done our best regarding things external to us, everything in which we do not succeed is for us absolutely impossible.” (Discourse 3, p. 47)</a:t>
            </a:r>
          </a:p>
          <a:p>
            <a:pPr marL="342900" indent="-342900">
              <a:buFont typeface="+mj-lt"/>
              <a:buAutoNum type="arabicPeriod"/>
            </a:pPr>
            <a:r>
              <a:rPr lang="en-US" altLang="zh-CN" i="1" dirty="0" smtClean="0"/>
              <a:t>Cultivate one’s reason</a:t>
            </a:r>
          </a:p>
        </p:txBody>
      </p:sp>
    </p:spTree>
    <p:extLst>
      <p:ext uri="{BB962C8B-B14F-4D97-AF65-F5344CB8AC3E}">
        <p14:creationId xmlns:p14="http://schemas.microsoft.com/office/powerpoint/2010/main" val="546293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 foundationalism</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91269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Three ways of conceiving of philosophy</a:t>
            </a:r>
            <a:endParaRPr lang="zh-CN" altLang="en-US" i="1" dirty="0"/>
          </a:p>
        </p:txBody>
      </p:sp>
      <p:graphicFrame>
        <p:nvGraphicFramePr>
          <p:cNvPr id="6" name="Diagram 5"/>
          <p:cNvGraphicFramePr/>
          <p:nvPr>
            <p:extLst>
              <p:ext uri="{D42A27DB-BD31-4B8C-83A1-F6EECF244321}">
                <p14:modId xmlns:p14="http://schemas.microsoft.com/office/powerpoint/2010/main" val="436627789"/>
              </p:ext>
            </p:extLst>
          </p:nvPr>
        </p:nvGraphicFramePr>
        <p:xfrm>
          <a:off x="2118498" y="2755557"/>
          <a:ext cx="8128000" cy="3459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File:&lt;strong&gt;Checkmark&lt;/strong&gt; green.svg - Wikimedia Comm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2289" y="3877635"/>
            <a:ext cx="1400946" cy="1215736"/>
          </a:xfrm>
          <a:prstGeom prst="rect">
            <a:avLst/>
          </a:prstGeom>
        </p:spPr>
      </p:pic>
    </p:spTree>
    <p:extLst>
      <p:ext uri="{BB962C8B-B14F-4D97-AF65-F5344CB8AC3E}">
        <p14:creationId xmlns:p14="http://schemas.microsoft.com/office/powerpoint/2010/main" val="314003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800" b="1" dirty="0" err="1" smtClean="0"/>
              <a:t>Foundationalist</a:t>
            </a:r>
            <a:endParaRPr lang="en-US" b="1" dirty="0"/>
          </a:p>
        </p:txBody>
      </p:sp>
      <p:pic>
        <p:nvPicPr>
          <p:cNvPr id="8" name="Content Placeholder 7" descr="Gambar vektor gratis: Cobweb, Spiderweb, Sarang Laba Laba ..."/>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158602" y="3143250"/>
            <a:ext cx="2613484" cy="2597150"/>
          </a:xfrm>
        </p:spPr>
      </p:pic>
      <p:sp>
        <p:nvSpPr>
          <p:cNvPr id="5" name="Text Placeholder 4"/>
          <p:cNvSpPr>
            <a:spLocks noGrp="1"/>
          </p:cNvSpPr>
          <p:nvPr>
            <p:ph type="body" sz="quarter" idx="13"/>
          </p:nvPr>
        </p:nvSpPr>
        <p:spPr/>
        <p:txBody>
          <a:bodyPr>
            <a:normAutofit/>
          </a:bodyPr>
          <a:lstStyle/>
          <a:p>
            <a:r>
              <a:rPr lang="en-US" sz="2800" b="1" dirty="0" err="1" smtClean="0"/>
              <a:t>Coherentist</a:t>
            </a:r>
            <a:endParaRPr lang="en-US" sz="2800" b="1" dirty="0"/>
          </a:p>
        </p:txBody>
      </p:sp>
      <p:sp>
        <p:nvSpPr>
          <p:cNvPr id="6" name="Title 5"/>
          <p:cNvSpPr>
            <a:spLocks noGrp="1"/>
          </p:cNvSpPr>
          <p:nvPr>
            <p:ph type="title"/>
          </p:nvPr>
        </p:nvSpPr>
        <p:spPr/>
        <p:txBody>
          <a:bodyPr/>
          <a:lstStyle/>
          <a:p>
            <a:r>
              <a:rPr lang="en-US" dirty="0" smtClean="0"/>
              <a:t>Two models of epistemology</a:t>
            </a:r>
            <a:endParaRPr lang="en-US" dirty="0"/>
          </a:p>
        </p:txBody>
      </p:sp>
      <p:pic>
        <p:nvPicPr>
          <p:cNvPr id="10" name="Content Placeholder 9" descr="Korisnik:Milan.simeunovic — Vikipedija, slobodna enciklopedija"/>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75260" y="3263255"/>
            <a:ext cx="2286599" cy="2477145"/>
          </a:xfrm>
        </p:spPr>
      </p:pic>
    </p:spTree>
    <p:extLst>
      <p:ext uri="{BB962C8B-B14F-4D97-AF65-F5344CB8AC3E}">
        <p14:creationId xmlns:p14="http://schemas.microsoft.com/office/powerpoint/2010/main" val="2086134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First principle of philosophy: </a:t>
            </a:r>
            <a:r>
              <a:rPr lang="en-US" altLang="zh-CN" i="1" dirty="0" smtClean="0"/>
              <a:t>cogito, ergo sum</a:t>
            </a:r>
            <a:endParaRPr lang="zh-CN" altLang="en-US" i="1" dirty="0"/>
          </a:p>
        </p:txBody>
      </p:sp>
      <p:sp>
        <p:nvSpPr>
          <p:cNvPr id="3" name="Content Placeholder 2"/>
          <p:cNvSpPr>
            <a:spLocks noGrp="1"/>
          </p:cNvSpPr>
          <p:nvPr>
            <p:ph sz="half" idx="1"/>
          </p:nvPr>
        </p:nvSpPr>
        <p:spPr>
          <a:xfrm>
            <a:off x="1581912" y="2638044"/>
            <a:ext cx="5763768" cy="3101982"/>
          </a:xfrm>
        </p:spPr>
        <p:txBody>
          <a:bodyPr>
            <a:normAutofit fontScale="92500" lnSpcReduction="20000"/>
          </a:bodyPr>
          <a:lstStyle/>
          <a:p>
            <a:r>
              <a:rPr lang="en-US" altLang="zh-CN" dirty="0" smtClean="0"/>
              <a:t>Is there anything that cannot be doubted? </a:t>
            </a:r>
          </a:p>
          <a:p>
            <a:r>
              <a:rPr lang="en-US" altLang="zh-CN" dirty="0" smtClean="0"/>
              <a:t>Descartes argued that I cannot doubt my own existence, because for me to doubt, I must exist to be doubting.</a:t>
            </a:r>
          </a:p>
          <a:p>
            <a:pPr lvl="1"/>
            <a:r>
              <a:rPr lang="en-US" altLang="zh-CN" dirty="0" smtClean="0"/>
              <a:t>“I resolved to pretend that nothing which had ever entered my mind was any more true the illusions of my dreams. But immediately afterwards I became aware that, while I decided thus to think that everything was false, it followed necessarily that I who thought thus must be something; and observing that this truth: </a:t>
            </a:r>
            <a:r>
              <a:rPr lang="en-US" altLang="zh-CN" i="1" dirty="0" smtClean="0"/>
              <a:t>I think, therefore I am</a:t>
            </a:r>
            <a:r>
              <a:rPr lang="en-US" altLang="zh-CN" dirty="0" smtClean="0"/>
              <a:t>, was so certain and so evident that all the most extravagant suppositions of the sceptics were not capable to shaking it. I judged that I could accept it without scruple as the first principle of the philosophy I was seeking. (</a:t>
            </a:r>
            <a:r>
              <a:rPr lang="en-US" altLang="zh-CN" i="1" dirty="0" smtClean="0"/>
              <a:t>Discourse on Method </a:t>
            </a:r>
            <a:r>
              <a:rPr lang="en-US" altLang="zh-CN" dirty="0" smtClean="0"/>
              <a:t>4, p. 54)</a:t>
            </a:r>
            <a:endParaRPr lang="zh-CN" altLang="en-US" dirty="0"/>
          </a:p>
        </p:txBody>
      </p:sp>
      <p:pic>
        <p:nvPicPr>
          <p:cNvPr id="5" name="Content Placeholder 4" descr="Think | VC Voice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97763" y="3140953"/>
            <a:ext cx="2654300" cy="1811169"/>
          </a:xfrm>
        </p:spPr>
      </p:pic>
    </p:spTree>
    <p:extLst>
      <p:ext uri="{BB962C8B-B14F-4D97-AF65-F5344CB8AC3E}">
        <p14:creationId xmlns:p14="http://schemas.microsoft.com/office/powerpoint/2010/main" val="922912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Clear &amp; distinct ideas</a:t>
            </a:r>
            <a:endParaRPr lang="zh-CN" altLang="en-US" dirty="0"/>
          </a:p>
        </p:txBody>
      </p:sp>
      <p:sp>
        <p:nvSpPr>
          <p:cNvPr id="3" name="Content Placeholder 2"/>
          <p:cNvSpPr>
            <a:spLocks noGrp="1"/>
          </p:cNvSpPr>
          <p:nvPr>
            <p:ph sz="half" idx="1"/>
          </p:nvPr>
        </p:nvSpPr>
        <p:spPr>
          <a:xfrm>
            <a:off x="1581912" y="2638044"/>
            <a:ext cx="4869688" cy="3101982"/>
          </a:xfrm>
        </p:spPr>
        <p:txBody>
          <a:bodyPr>
            <a:normAutofit/>
          </a:bodyPr>
          <a:lstStyle/>
          <a:p>
            <a:r>
              <a:rPr lang="en-US" altLang="zh-CN" dirty="0" smtClean="0"/>
              <a:t>Descartes offers the criterion of clear &amp; distinct ideas for true beliefs.</a:t>
            </a:r>
          </a:p>
          <a:p>
            <a:pPr lvl="1"/>
            <a:r>
              <a:rPr lang="en-US" altLang="zh-CN" dirty="0" smtClean="0"/>
              <a:t>“having noticed that there is nothing at all in this, </a:t>
            </a:r>
            <a:r>
              <a:rPr lang="en-US" altLang="zh-CN" i="1" dirty="0" smtClean="0"/>
              <a:t>I think, therefore I am</a:t>
            </a:r>
            <a:r>
              <a:rPr lang="en-US" altLang="zh-CN" dirty="0" smtClean="0"/>
              <a:t>, which assures me that I am speaking the truth, except that I see very clearly that in order to think one must exist, I judged that I could take it to be a general rule that the things we conceive very clearly and very distinctly are all true…” (</a:t>
            </a:r>
            <a:r>
              <a:rPr lang="en-US" altLang="zh-CN" i="1" dirty="0" smtClean="0"/>
              <a:t>Discourse</a:t>
            </a:r>
            <a:r>
              <a:rPr lang="en-US" altLang="zh-CN" dirty="0" smtClean="0"/>
              <a:t> 4, p. 54)</a:t>
            </a:r>
            <a:endParaRPr lang="zh-CN" alt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3114423650"/>
              </p:ext>
            </p:extLst>
          </p:nvPr>
        </p:nvGraphicFramePr>
        <p:xfrm>
          <a:off x="6338888" y="2638425"/>
          <a:ext cx="427037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234633" y="5948414"/>
            <a:ext cx="2478884" cy="276999"/>
          </a:xfrm>
          <a:prstGeom prst="rect">
            <a:avLst/>
          </a:prstGeom>
          <a:noFill/>
        </p:spPr>
        <p:txBody>
          <a:bodyPr wrap="none" rtlCol="0">
            <a:spAutoFit/>
          </a:bodyPr>
          <a:lstStyle/>
          <a:p>
            <a:r>
              <a:rPr lang="en-US" altLang="zh-CN" sz="1200" dirty="0" smtClean="0"/>
              <a:t>(See </a:t>
            </a:r>
            <a:r>
              <a:rPr lang="en-US" altLang="zh-CN" sz="1200" i="1" dirty="0" smtClean="0"/>
              <a:t>Principles of Philosophy</a:t>
            </a:r>
            <a:r>
              <a:rPr lang="en-US" altLang="zh-CN" sz="1200" dirty="0" smtClean="0"/>
              <a:t>, sec. 45-6)</a:t>
            </a:r>
            <a:endParaRPr lang="zh-CN" altLang="en-US" sz="1200" dirty="0"/>
          </a:p>
        </p:txBody>
      </p:sp>
    </p:spTree>
    <p:extLst>
      <p:ext uri="{BB962C8B-B14F-4D97-AF65-F5344CB8AC3E}">
        <p14:creationId xmlns:p14="http://schemas.microsoft.com/office/powerpoint/2010/main" val="115034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 is the ‘I’?</a:t>
            </a:r>
            <a:endParaRPr lang="zh-CN" altLang="en-US" dirty="0"/>
          </a:p>
        </p:txBody>
      </p:sp>
      <p:sp>
        <p:nvSpPr>
          <p:cNvPr id="3" name="Content Placeholder 2"/>
          <p:cNvSpPr>
            <a:spLocks noGrp="1"/>
          </p:cNvSpPr>
          <p:nvPr>
            <p:ph sz="half" idx="1"/>
          </p:nvPr>
        </p:nvSpPr>
        <p:spPr>
          <a:xfrm>
            <a:off x="1581912" y="2638044"/>
            <a:ext cx="5133848" cy="3101982"/>
          </a:xfrm>
        </p:spPr>
        <p:txBody>
          <a:bodyPr>
            <a:normAutofit fontScale="92500" lnSpcReduction="10000"/>
          </a:bodyPr>
          <a:lstStyle/>
          <a:p>
            <a:r>
              <a:rPr lang="en-US" altLang="zh-CN" dirty="0" smtClean="0"/>
              <a:t>Descartes characterizes the ‘I’ of the ‘I think’ as a “thinking substance”—not the everyday, embodied self of common sense.</a:t>
            </a:r>
          </a:p>
          <a:p>
            <a:pPr lvl="1"/>
            <a:r>
              <a:rPr lang="en-US" altLang="zh-CN" dirty="0" smtClean="0"/>
              <a:t>“But what, then, am I? A thing that thinks. What is a thing that thinks? That is to say, a thing that doubts, perceives, affirms, denies, wills, does not will, that imagines also, and which feels.” (</a:t>
            </a:r>
            <a:r>
              <a:rPr lang="en-US" altLang="zh-CN" i="1" dirty="0" smtClean="0"/>
              <a:t>Meditation</a:t>
            </a:r>
            <a:r>
              <a:rPr lang="en-US" altLang="zh-CN" dirty="0" smtClean="0"/>
              <a:t> 2, pp. 106-7)</a:t>
            </a:r>
          </a:p>
          <a:p>
            <a:pPr lvl="1"/>
            <a:r>
              <a:rPr lang="en-US" altLang="zh-CN" dirty="0" smtClean="0"/>
              <a:t>“I was a substance, of which the whole essence or nature consists in thinking, and which, in order to exist, needs no place and depends on no material thing; so that this ‘I’, that is to say, the mind, by which I am what I am, is entirely distinct from the body…” (</a:t>
            </a:r>
            <a:r>
              <a:rPr lang="en-US" altLang="zh-CN" i="1" dirty="0" smtClean="0"/>
              <a:t>Discourse on Method </a:t>
            </a:r>
            <a:r>
              <a:rPr lang="en-US" altLang="zh-CN" dirty="0" smtClean="0"/>
              <a:t>4, p. 54)</a:t>
            </a:r>
            <a:endParaRPr lang="zh-CN" altLang="en-US" dirty="0"/>
          </a:p>
        </p:txBody>
      </p:sp>
      <p:pic>
        <p:nvPicPr>
          <p:cNvPr id="6" name="Picture 5" descr="Brain PNG Transparent Images | PNG A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386" y="2402848"/>
            <a:ext cx="2886478" cy="3572374"/>
          </a:xfrm>
          <a:prstGeom prst="rect">
            <a:avLst/>
          </a:prstGeom>
        </p:spPr>
      </p:pic>
    </p:spTree>
    <p:extLst>
      <p:ext uri="{BB962C8B-B14F-4D97-AF65-F5344CB8AC3E}">
        <p14:creationId xmlns:p14="http://schemas.microsoft.com/office/powerpoint/2010/main" val="1926641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ltLang="zh-CN" dirty="0" smtClean="0"/>
              <a:t>corporeal</a:t>
            </a:r>
            <a:endParaRPr lang="zh-CN" altLang="en-US" dirty="0"/>
          </a:p>
        </p:txBody>
      </p:sp>
      <p:sp>
        <p:nvSpPr>
          <p:cNvPr id="5" name="Text Placeholder 4"/>
          <p:cNvSpPr>
            <a:spLocks noGrp="1"/>
          </p:cNvSpPr>
          <p:nvPr>
            <p:ph type="body" sz="quarter" idx="13"/>
          </p:nvPr>
        </p:nvSpPr>
        <p:spPr/>
        <p:txBody>
          <a:bodyPr/>
          <a:lstStyle/>
          <a:p>
            <a:r>
              <a:rPr lang="en-US" altLang="zh-CN" dirty="0" smtClean="0"/>
              <a:t>thinking</a:t>
            </a:r>
            <a:endParaRPr lang="zh-CN" altLang="en-US" dirty="0"/>
          </a:p>
        </p:txBody>
      </p:sp>
      <p:sp>
        <p:nvSpPr>
          <p:cNvPr id="6" name="Title 5"/>
          <p:cNvSpPr>
            <a:spLocks noGrp="1"/>
          </p:cNvSpPr>
          <p:nvPr>
            <p:ph type="title"/>
          </p:nvPr>
        </p:nvSpPr>
        <p:spPr/>
        <p:txBody>
          <a:bodyPr/>
          <a:lstStyle/>
          <a:p>
            <a:r>
              <a:rPr lang="en-US" altLang="zh-CN" dirty="0" smtClean="0"/>
              <a:t>Two kinds of substance</a:t>
            </a:r>
            <a:endParaRPr lang="zh-CN" altLang="en-US" dirty="0"/>
          </a:p>
        </p:txBody>
      </p:sp>
      <p:pic>
        <p:nvPicPr>
          <p:cNvPr id="10" name="Content Placeholder 9" descr="Thought Bubble PNG Transparent Images | PNG All"/>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207644" y="3143250"/>
            <a:ext cx="2515399" cy="2597150"/>
          </a:xfrm>
        </p:spPr>
      </p:pic>
      <p:pic>
        <p:nvPicPr>
          <p:cNvPr id="12" name="Content Placeholder 11" descr="Candles PNG Transparent Images | PNG All"/>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395091" y="3286630"/>
            <a:ext cx="2645669" cy="2310389"/>
          </a:xfrm>
        </p:spPr>
      </p:pic>
    </p:spTree>
    <p:extLst>
      <p:ext uri="{BB962C8B-B14F-4D97-AF65-F5344CB8AC3E}">
        <p14:creationId xmlns:p14="http://schemas.microsoft.com/office/powerpoint/2010/main" val="4005020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 arguments for god’s existence</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591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Problem of the evil deceiver, again</a:t>
            </a:r>
            <a:endParaRPr lang="zh-CN" altLang="en-US" dirty="0"/>
          </a:p>
        </p:txBody>
      </p:sp>
      <p:sp>
        <p:nvSpPr>
          <p:cNvPr id="3" name="Content Placeholder 2"/>
          <p:cNvSpPr>
            <a:spLocks noGrp="1"/>
          </p:cNvSpPr>
          <p:nvPr>
            <p:ph sz="half" idx="1"/>
          </p:nvPr>
        </p:nvSpPr>
        <p:spPr/>
        <p:txBody>
          <a:bodyPr>
            <a:normAutofit fontScale="92500"/>
          </a:bodyPr>
          <a:lstStyle/>
          <a:p>
            <a:r>
              <a:rPr lang="en-US" altLang="zh-CN" dirty="0" smtClean="0"/>
              <a:t>An evil demon could make even things that seem clear and distinct unreliable:</a:t>
            </a:r>
          </a:p>
          <a:p>
            <a:pPr lvl="1"/>
            <a:r>
              <a:rPr lang="en-US" altLang="zh-CN" dirty="0" smtClean="0"/>
              <a:t>“a God might perhaps have given me a nature such that I might make mistakes even concerning the things which seem the most obvious to me. But every time this preconceived opinion of the sovereign power of a God presents itself to my mind, I am, constrained to admit that it is easy for him, if he wishes, to arrange that I fall into error, even in things which I believe I know with the very greatest certainty.” (</a:t>
            </a:r>
            <a:r>
              <a:rPr lang="en-US" altLang="zh-CN" i="1" dirty="0" smtClean="0"/>
              <a:t>Meditation</a:t>
            </a:r>
            <a:r>
              <a:rPr lang="en-US" altLang="zh-CN" dirty="0" smtClean="0"/>
              <a:t> 3, p. 114)</a:t>
            </a:r>
            <a:endParaRPr lang="zh-CN" altLang="en-US" dirty="0"/>
          </a:p>
        </p:txBody>
      </p:sp>
      <p:pic>
        <p:nvPicPr>
          <p:cNvPr id="5" name="Content Placeholder 4" descr="math equation_chalkboard — The People Equation"/>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1321" y="2638425"/>
            <a:ext cx="4125509" cy="3101975"/>
          </a:xfrm>
        </p:spPr>
      </p:pic>
    </p:spTree>
    <p:extLst>
      <p:ext uri="{BB962C8B-B14F-4D97-AF65-F5344CB8AC3E}">
        <p14:creationId xmlns:p14="http://schemas.microsoft.com/office/powerpoint/2010/main" val="4090779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Descartes’ ontological </a:t>
            </a:r>
            <a:r>
              <a:rPr lang="en-US" sz="2400" dirty="0" smtClean="0"/>
              <a:t>argument 1</a:t>
            </a:r>
            <a:endParaRPr lang="en-US" sz="2400" dirty="0"/>
          </a:p>
        </p:txBody>
      </p:sp>
      <p:sp>
        <p:nvSpPr>
          <p:cNvPr id="3" name="Content Placeholder 2"/>
          <p:cNvSpPr>
            <a:spLocks noGrp="1"/>
          </p:cNvSpPr>
          <p:nvPr>
            <p:ph sz="half" idx="1"/>
          </p:nvPr>
        </p:nvSpPr>
        <p:spPr>
          <a:xfrm>
            <a:off x="1581912" y="2638044"/>
            <a:ext cx="5263443" cy="3101982"/>
          </a:xfrm>
        </p:spPr>
        <p:txBody>
          <a:bodyPr>
            <a:normAutofit fontScale="77500" lnSpcReduction="20000"/>
          </a:bodyPr>
          <a:lstStyle/>
          <a:p>
            <a:r>
              <a:rPr lang="en-US" dirty="0" smtClean="0"/>
              <a:t>Descartes sets out to prove that God exists and that he wouldn’t deceive us.</a:t>
            </a:r>
          </a:p>
          <a:p>
            <a:pPr lvl="1"/>
            <a:r>
              <a:rPr lang="en-US" sz="1900" i="1" dirty="0" smtClean="0"/>
              <a:t>Principle—the more perfect cannot come from the less perfect</a:t>
            </a:r>
            <a:r>
              <a:rPr lang="en-US" sz="1900" dirty="0" smtClean="0"/>
              <a:t>: “there must be at least as much reality in the efficient and total cause as in its effect: for whence can the effect draw its reality if not from its cause?” (Meditation 3, p. 119)</a:t>
            </a:r>
          </a:p>
          <a:p>
            <a:pPr lvl="1"/>
            <a:r>
              <a:rPr lang="en-US" sz="1900" dirty="0" smtClean="0"/>
              <a:t>“it would not be possible for my nature to be as it is, that is to say, that I should have in me the idea of a God, if God did not really exist; this same God, I say, the idea of whom is in me, that is to say, who possess all these high perfections of which the mind may will have some idea without, however, begin able fully to understand them, who is not subject to any defects, and who has none of the things which indicate some imperfection.” (</a:t>
            </a:r>
            <a:r>
              <a:rPr lang="en-US" sz="1900" i="1" dirty="0" smtClean="0"/>
              <a:t>Meditation</a:t>
            </a:r>
            <a:r>
              <a:rPr lang="en-US" sz="1900" dirty="0" smtClean="0"/>
              <a:t> 3, p. 131)</a:t>
            </a:r>
          </a:p>
        </p:txBody>
      </p:sp>
      <p:pic>
        <p:nvPicPr>
          <p:cNvPr id="6" name="Content Placeholder 4" descr="File:Emblem-&lt;strong&gt;person&lt;/strong&gt;-red.svg - Wikimedia Comm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55" y="4233348"/>
            <a:ext cx="1211312" cy="1211312"/>
          </a:xfrm>
          <a:prstGeom prst="rect">
            <a:avLst/>
          </a:prstGeom>
        </p:spPr>
      </p:pic>
      <p:sp>
        <p:nvSpPr>
          <p:cNvPr id="7" name="Cloud Callout 6"/>
          <p:cNvSpPr/>
          <p:nvPr/>
        </p:nvSpPr>
        <p:spPr>
          <a:xfrm>
            <a:off x="8141611" y="2638044"/>
            <a:ext cx="2160629" cy="1595304"/>
          </a:xfrm>
          <a:prstGeom prst="cloudCallout">
            <a:avLst>
              <a:gd name="adj1" fmla="val -66772"/>
              <a:gd name="adj2" fmla="val 56197"/>
            </a:avLst>
          </a:prstGeom>
          <a:solidFill>
            <a:schemeClr val="accent6">
              <a:lumMod val="60000"/>
              <a:lumOff val="40000"/>
            </a:schemeClr>
          </a:solidFill>
          <a:ln>
            <a:solidFill>
              <a:srgbClr val="9999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p>
        </p:txBody>
      </p:sp>
      <p:pic>
        <p:nvPicPr>
          <p:cNvPr id="5" name="Content Placeholder 4" descr="Las cosas curvas : vinividivinvi"/>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512048" y="2992979"/>
            <a:ext cx="1525418" cy="913702"/>
          </a:xfrm>
        </p:spPr>
      </p:pic>
    </p:spTree>
    <p:extLst>
      <p:ext uri="{BB962C8B-B14F-4D97-AF65-F5344CB8AC3E}">
        <p14:creationId xmlns:p14="http://schemas.microsoft.com/office/powerpoint/2010/main" val="223344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smtClean="0"/>
              <a:t>Descartes’ ontological argument 2</a:t>
            </a:r>
            <a:endParaRPr lang="zh-CN" altLang="en-US" sz="2400" dirty="0"/>
          </a:p>
        </p:txBody>
      </p:sp>
      <p:sp>
        <p:nvSpPr>
          <p:cNvPr id="3" name="Content Placeholder 2"/>
          <p:cNvSpPr>
            <a:spLocks noGrp="1"/>
          </p:cNvSpPr>
          <p:nvPr>
            <p:ph sz="half" idx="1"/>
          </p:nvPr>
        </p:nvSpPr>
        <p:spPr>
          <a:xfrm>
            <a:off x="1581912" y="2638044"/>
            <a:ext cx="6351126" cy="3101982"/>
          </a:xfrm>
        </p:spPr>
        <p:txBody>
          <a:bodyPr>
            <a:normAutofit lnSpcReduction="10000"/>
          </a:bodyPr>
          <a:lstStyle/>
          <a:p>
            <a:r>
              <a:rPr lang="en-US" altLang="zh-CN" dirty="0" smtClean="0"/>
              <a:t>Descartes argues that the very concept of God requires that he must exist. </a:t>
            </a:r>
          </a:p>
          <a:p>
            <a:r>
              <a:rPr lang="en-US" altLang="zh-CN" dirty="0" smtClean="0"/>
              <a:t>God’s essence includes his existence.</a:t>
            </a:r>
          </a:p>
          <a:p>
            <a:pPr lvl="1"/>
            <a:r>
              <a:rPr lang="en-US" altLang="zh-CN" dirty="0" smtClean="0"/>
              <a:t>“existence can no more be separated from the essence of God than the fact that the sum of its three angles is equal to two right-angles can be separated from the essence of a triangle or that the idea of a mountain can be separated from the idea of a valley; so, that is to say,  there is no less contradiction in conceiving  God, that is to say, a supremely perfect being, who lacks existence, that is to say, who lacks some particular perfection, than in conceiving a mountain without a valley.” (</a:t>
            </a:r>
            <a:r>
              <a:rPr lang="en-US" altLang="zh-CN" i="1" dirty="0" smtClean="0"/>
              <a:t>Meditation</a:t>
            </a:r>
            <a:r>
              <a:rPr lang="en-US" altLang="zh-CN" dirty="0" smtClean="0"/>
              <a:t> 5, p. 145).</a:t>
            </a:r>
            <a:endParaRPr lang="zh-CN" altLang="en-US" dirty="0"/>
          </a:p>
        </p:txBody>
      </p:sp>
      <p:pic>
        <p:nvPicPr>
          <p:cNvPr id="5" name="Content Placeholder 4" descr="Triangle équilatéral by La Raison - Un triangle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641670" y="2776260"/>
            <a:ext cx="1319194" cy="1142753"/>
          </a:xfrm>
        </p:spPr>
      </p:pic>
      <p:pic>
        <p:nvPicPr>
          <p:cNvPr id="7" name="Picture 6" descr="Mountain icon set - Vector downl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2067" y="4050957"/>
            <a:ext cx="2438400" cy="2438400"/>
          </a:xfrm>
          <a:prstGeom prst="rect">
            <a:avLst/>
          </a:prstGeom>
        </p:spPr>
      </p:pic>
    </p:spTree>
    <p:extLst>
      <p:ext uri="{BB962C8B-B14F-4D97-AF65-F5344CB8AC3E}">
        <p14:creationId xmlns:p14="http://schemas.microsoft.com/office/powerpoint/2010/main" val="106711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 on free will</a:t>
            </a:r>
            <a:endParaRPr lang="zh-CN" altLang="en-US" dirty="0"/>
          </a:p>
        </p:txBody>
      </p:sp>
      <p:sp>
        <p:nvSpPr>
          <p:cNvPr id="3" name="Content Placeholder 2"/>
          <p:cNvSpPr>
            <a:spLocks noGrp="1"/>
          </p:cNvSpPr>
          <p:nvPr>
            <p:ph sz="half" idx="1"/>
          </p:nvPr>
        </p:nvSpPr>
        <p:spPr/>
        <p:txBody>
          <a:bodyPr/>
          <a:lstStyle/>
          <a:p>
            <a:r>
              <a:rPr lang="en-US" altLang="zh-CN" dirty="0" smtClean="0"/>
              <a:t>Descartes affirms that the will is free and this gives us the ability to decide what we will affirm or reject.</a:t>
            </a:r>
          </a:p>
          <a:p>
            <a:r>
              <a:rPr lang="en-US" altLang="zh-CN" dirty="0" smtClean="0"/>
              <a:t>“we can always abstain from believing in whatever is not fully certain and properly investigated; and thus we can take care never to be mistaken.” (</a:t>
            </a:r>
            <a:r>
              <a:rPr lang="en-US" altLang="zh-CN" i="1" dirty="0" smtClean="0"/>
              <a:t>Principles of Philosophy</a:t>
            </a:r>
            <a:r>
              <a:rPr lang="en-US" altLang="zh-CN" dirty="0" smtClean="0"/>
              <a:t>, sec. 6)</a:t>
            </a:r>
            <a:endParaRPr lang="zh-CN" altLang="en-US" dirty="0"/>
          </a:p>
        </p:txBody>
      </p:sp>
      <p:pic>
        <p:nvPicPr>
          <p:cNvPr id="5" name="Content Placeholder 4" descr="TRIBEWORK: Expecting and Surviving Disagreement"/>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06092" y="2638425"/>
            <a:ext cx="4135966" cy="3101975"/>
          </a:xfrm>
        </p:spPr>
      </p:pic>
    </p:spTree>
    <p:extLst>
      <p:ext uri="{BB962C8B-B14F-4D97-AF65-F5344CB8AC3E}">
        <p14:creationId xmlns:p14="http://schemas.microsoft.com/office/powerpoint/2010/main" val="1824884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000" dirty="0" smtClean="0"/>
              <a:t>Philosophy as the foundation of the sciences </a:t>
            </a:r>
            <a:br>
              <a:rPr lang="en-US" altLang="zh-CN" sz="2000" dirty="0" smtClean="0"/>
            </a:br>
            <a:r>
              <a:rPr lang="en-US" altLang="zh-CN" sz="2000" dirty="0" smtClean="0"/>
              <a:t>(And its critics)</a:t>
            </a:r>
            <a:endParaRPr lang="zh-CN" altLang="en-US" sz="2000"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95862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Explanation of error</a:t>
            </a:r>
            <a:endParaRPr lang="zh-CN" altLang="en-US" dirty="0"/>
          </a:p>
        </p:txBody>
      </p:sp>
      <p:sp>
        <p:nvSpPr>
          <p:cNvPr id="3" name="Content Placeholder 2"/>
          <p:cNvSpPr>
            <a:spLocks noGrp="1"/>
          </p:cNvSpPr>
          <p:nvPr>
            <p:ph sz="half" idx="1"/>
          </p:nvPr>
        </p:nvSpPr>
        <p:spPr>
          <a:xfrm>
            <a:off x="1581912" y="2638044"/>
            <a:ext cx="5509768" cy="3101982"/>
          </a:xfrm>
        </p:spPr>
        <p:txBody>
          <a:bodyPr>
            <a:normAutofit fontScale="92500" lnSpcReduction="20000"/>
          </a:bodyPr>
          <a:lstStyle/>
          <a:p>
            <a:r>
              <a:rPr lang="en-US" altLang="zh-CN" dirty="0" smtClean="0"/>
              <a:t>Where does error come from?</a:t>
            </a:r>
          </a:p>
          <a:p>
            <a:r>
              <a:rPr lang="en-US" altLang="zh-CN" dirty="0" smtClean="0"/>
              <a:t>Descartes argues that human beings have two faculties: </a:t>
            </a:r>
            <a:r>
              <a:rPr lang="en-US" altLang="zh-CN" i="1" dirty="0" smtClean="0"/>
              <a:t>perception</a:t>
            </a:r>
            <a:r>
              <a:rPr lang="en-US" altLang="zh-CN" dirty="0" smtClean="0"/>
              <a:t> &amp; </a:t>
            </a:r>
            <a:r>
              <a:rPr lang="en-US" altLang="zh-CN" i="1" dirty="0" smtClean="0"/>
              <a:t>volition</a:t>
            </a:r>
            <a:r>
              <a:rPr lang="en-US" altLang="zh-CN" dirty="0" smtClean="0"/>
              <a:t>.</a:t>
            </a:r>
          </a:p>
          <a:p>
            <a:r>
              <a:rPr lang="en-US" altLang="zh-CN" dirty="0" smtClean="0"/>
              <a:t>Error arises when we affirm things beyond the proper bounds of our knowledge.</a:t>
            </a:r>
          </a:p>
          <a:p>
            <a:pPr lvl="1"/>
            <a:r>
              <a:rPr lang="en-US" altLang="zh-CN" dirty="0" smtClean="0"/>
              <a:t>“Whence, then, arise my errors? From this fact alone, that the will being much more ample and extended than the understanding, I do not contain it within the same limits, but extend it also to things I do not understand, and the will being of itself indifferent to such things, very easily goes astray and chooses the bad instead of the good, or the false instead of the true, which results in my falling into error or sinning.” (</a:t>
            </a:r>
            <a:r>
              <a:rPr lang="en-US" altLang="zh-CN" i="1" dirty="0" smtClean="0"/>
              <a:t>Meditation</a:t>
            </a:r>
            <a:r>
              <a:rPr lang="en-US" altLang="zh-CN" dirty="0" smtClean="0"/>
              <a:t> 4, p. 137)</a:t>
            </a:r>
            <a:endParaRPr lang="zh-CN" altLang="en-US" dirty="0"/>
          </a:p>
        </p:txBody>
      </p:sp>
      <p:pic>
        <p:nvPicPr>
          <p:cNvPr id="5" name="Content Placeholder 4" descr="L Is For Life"/>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83680" y="2963545"/>
            <a:ext cx="2477184" cy="2441575"/>
          </a:xfrm>
        </p:spPr>
      </p:pic>
    </p:spTree>
    <p:extLst>
      <p:ext uri="{BB962C8B-B14F-4D97-AF65-F5344CB8AC3E}">
        <p14:creationId xmlns:p14="http://schemas.microsoft.com/office/powerpoint/2010/main" val="612054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bibliography</a:t>
            </a:r>
            <a:endParaRPr lang="zh-CN" altLang="en-US" dirty="0"/>
          </a:p>
        </p:txBody>
      </p:sp>
      <p:sp>
        <p:nvSpPr>
          <p:cNvPr id="3" name="Content Placeholder 2"/>
          <p:cNvSpPr>
            <a:spLocks noGrp="1"/>
          </p:cNvSpPr>
          <p:nvPr>
            <p:ph idx="1"/>
          </p:nvPr>
        </p:nvSpPr>
        <p:spPr/>
        <p:txBody>
          <a:bodyPr>
            <a:normAutofit/>
          </a:bodyPr>
          <a:lstStyle/>
          <a:p>
            <a:r>
              <a:rPr lang="en-US" altLang="zh-CN" sz="2000" dirty="0" smtClean="0"/>
              <a:t>Descartes, Rene (1968). </a:t>
            </a:r>
            <a:r>
              <a:rPr lang="en-US" altLang="zh-CN" sz="2000" i="1" dirty="0" smtClean="0"/>
              <a:t>Discourse on Method and Other Writings</a:t>
            </a:r>
            <a:r>
              <a:rPr lang="en-US" altLang="zh-CN" sz="2000" dirty="0" smtClean="0"/>
              <a:t>. Penguin.</a:t>
            </a:r>
          </a:p>
          <a:p>
            <a:r>
              <a:rPr lang="en-US" altLang="zh-CN" sz="2000" dirty="0" smtClean="0"/>
              <a:t>Descartes, Rene (2015). </a:t>
            </a:r>
            <a:r>
              <a:rPr lang="en-US" altLang="zh-CN" sz="2000" i="1" dirty="0" smtClean="0"/>
              <a:t>The Passions of the Soul and Other Writings</a:t>
            </a:r>
            <a:r>
              <a:rPr lang="en-US" altLang="zh-CN" sz="2000" dirty="0" smtClean="0"/>
              <a:t>. Oxford.</a:t>
            </a:r>
          </a:p>
          <a:p>
            <a:r>
              <a:rPr lang="en-US" altLang="zh-CN" sz="2000" dirty="0" smtClean="0"/>
              <a:t>Frankfurt, Harry (2008). </a:t>
            </a:r>
            <a:r>
              <a:rPr lang="en-US" altLang="zh-CN" sz="2000" i="1" dirty="0" smtClean="0"/>
              <a:t>Demons, Dreams and Madmen</a:t>
            </a:r>
            <a:r>
              <a:rPr lang="en-US" altLang="zh-CN" sz="2000" dirty="0" smtClean="0"/>
              <a:t>. </a:t>
            </a:r>
            <a:r>
              <a:rPr lang="en-US" altLang="zh-CN" sz="2000" smtClean="0"/>
              <a:t>Princeton.</a:t>
            </a:r>
            <a:endParaRPr lang="zh-CN" altLang="en-US" sz="2000" dirty="0"/>
          </a:p>
        </p:txBody>
      </p:sp>
    </p:spTree>
    <p:extLst>
      <p:ext uri="{BB962C8B-B14F-4D97-AF65-F5344CB8AC3E}">
        <p14:creationId xmlns:p14="http://schemas.microsoft.com/office/powerpoint/2010/main" val="2989726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Rene Descartes (1596-1650)</a:t>
            </a:r>
            <a:endParaRPr lang="zh-CN" altLang="en-US" dirty="0"/>
          </a:p>
        </p:txBody>
      </p:sp>
      <p:sp>
        <p:nvSpPr>
          <p:cNvPr id="4" name="Content Placeholder 3"/>
          <p:cNvSpPr>
            <a:spLocks noGrp="1"/>
          </p:cNvSpPr>
          <p:nvPr>
            <p:ph sz="half" idx="2"/>
          </p:nvPr>
        </p:nvSpPr>
        <p:spPr>
          <a:xfrm>
            <a:off x="5039361" y="2638044"/>
            <a:ext cx="5569202" cy="3101982"/>
          </a:xfrm>
        </p:spPr>
        <p:txBody>
          <a:bodyPr>
            <a:normAutofit/>
          </a:bodyPr>
          <a:lstStyle/>
          <a:p>
            <a:r>
              <a:rPr lang="en-US" altLang="zh-CN" sz="2400" dirty="0" smtClean="0"/>
              <a:t>Major Works</a:t>
            </a:r>
          </a:p>
          <a:p>
            <a:pPr lvl="1"/>
            <a:r>
              <a:rPr lang="en-US" altLang="zh-CN" sz="2200" i="1" dirty="0" smtClean="0"/>
              <a:t>Discourse on Method </a:t>
            </a:r>
            <a:r>
              <a:rPr lang="en-US" altLang="zh-CN" sz="2200" dirty="0" smtClean="0"/>
              <a:t>(1637)</a:t>
            </a:r>
          </a:p>
          <a:p>
            <a:pPr lvl="1"/>
            <a:r>
              <a:rPr lang="en-US" altLang="zh-CN" sz="2200" i="1" dirty="0" smtClean="0"/>
              <a:t>Meditations on First Philosophy </a:t>
            </a:r>
            <a:r>
              <a:rPr lang="en-US" altLang="zh-CN" sz="2200" dirty="0" smtClean="0"/>
              <a:t>(1641)</a:t>
            </a:r>
          </a:p>
          <a:p>
            <a:pPr lvl="1"/>
            <a:r>
              <a:rPr lang="en-US" altLang="zh-CN" sz="2200" i="1" dirty="0" smtClean="0"/>
              <a:t>Principles of Philosophy </a:t>
            </a:r>
            <a:r>
              <a:rPr lang="en-US" altLang="zh-CN" sz="2200" dirty="0" smtClean="0"/>
              <a:t>(1644)</a:t>
            </a:r>
          </a:p>
          <a:p>
            <a:pPr lvl="1"/>
            <a:r>
              <a:rPr lang="en-US" altLang="zh-CN" sz="2200" i="1" dirty="0" smtClean="0"/>
              <a:t>Passions of the Soul </a:t>
            </a:r>
            <a:r>
              <a:rPr lang="en-US" altLang="zh-CN" sz="2200" dirty="0" smtClean="0"/>
              <a:t>(1649)</a:t>
            </a:r>
            <a:endParaRPr lang="zh-CN" altLang="en-US" sz="2200" dirty="0"/>
          </a:p>
        </p:txBody>
      </p:sp>
      <p:pic>
        <p:nvPicPr>
          <p:cNvPr id="7" name="Content Placeholder 4" descr="René &lt;strong&gt;Descartes&lt;/strong&gt; - Wikidat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6" y="2638044"/>
            <a:ext cx="2589401" cy="3004092"/>
          </a:xfrm>
          <a:prstGeom prst="rect">
            <a:avLst/>
          </a:prstGeom>
        </p:spPr>
      </p:pic>
    </p:spTree>
    <p:extLst>
      <p:ext uri="{BB962C8B-B14F-4D97-AF65-F5344CB8AC3E}">
        <p14:creationId xmlns:p14="http://schemas.microsoft.com/office/powerpoint/2010/main" val="1677144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 vision of philosophy 1</a:t>
            </a:r>
            <a:endParaRPr lang="zh-CN" altLang="en-US" dirty="0"/>
          </a:p>
        </p:txBody>
      </p:sp>
      <p:sp>
        <p:nvSpPr>
          <p:cNvPr id="3" name="Content Placeholder 2"/>
          <p:cNvSpPr>
            <a:spLocks noGrp="1"/>
          </p:cNvSpPr>
          <p:nvPr>
            <p:ph sz="half" idx="1"/>
          </p:nvPr>
        </p:nvSpPr>
        <p:spPr>
          <a:xfrm>
            <a:off x="1391920" y="2638044"/>
            <a:ext cx="9255760" cy="3101982"/>
          </a:xfrm>
        </p:spPr>
        <p:txBody>
          <a:bodyPr>
            <a:noAutofit/>
          </a:bodyPr>
          <a:lstStyle/>
          <a:p>
            <a:r>
              <a:rPr lang="en-US" altLang="zh-CN" dirty="0" smtClean="0"/>
              <a:t>Descartes re-interprets Philosophy as </a:t>
            </a:r>
            <a:r>
              <a:rPr lang="en-US" altLang="zh-CN" dirty="0" smtClean="0"/>
              <a:t>the ‘love of wisdom’:</a:t>
            </a:r>
          </a:p>
          <a:p>
            <a:pPr lvl="1"/>
            <a:r>
              <a:rPr lang="en-US" altLang="zh-CN" dirty="0" smtClean="0"/>
              <a:t>“the word ‘philosophy’ means the study of wisdom, but ‘wisdom’ here does not simply mean prudence in practical life but, rather, a perfect knowledge of everything a human being can know, both as regards the conduct of life, and as regards the preservation of health and the discovery of arts; and that, in order for this knowledge to be perfect, it must be deduced from primary causes…and these principles must meet two requirements: first, they must be so clear and evident that the human mind cannot doubt of their truth when it sets itself attentively to consider them; and, secondly, the knowledge of other things must depend on them in such a way that they can be known independently of these other things, but that these other things cannot be known independently of them; and that we must then seek to deduce from these principles the knowledge of the things that depend on them, in such a way that there is nothing in the whole deductive sequence that is not completely manifest.” (</a:t>
            </a:r>
            <a:r>
              <a:rPr lang="en-US" altLang="zh-CN" i="1" dirty="0" smtClean="0"/>
              <a:t>Principles of Philosophy, </a:t>
            </a:r>
            <a:r>
              <a:rPr lang="en-US" altLang="zh-CN" dirty="0" smtClean="0"/>
              <a:t>p. 124)</a:t>
            </a:r>
            <a:endParaRPr lang="zh-CN" altLang="en-US" dirty="0"/>
          </a:p>
        </p:txBody>
      </p:sp>
    </p:spTree>
    <p:extLst>
      <p:ext uri="{BB962C8B-B14F-4D97-AF65-F5344CB8AC3E}">
        <p14:creationId xmlns:p14="http://schemas.microsoft.com/office/powerpoint/2010/main" val="3786175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 vision of philosophy 2</a:t>
            </a:r>
            <a:endParaRPr lang="zh-CN" altLang="en-US" dirty="0"/>
          </a:p>
        </p:txBody>
      </p:sp>
      <p:sp>
        <p:nvSpPr>
          <p:cNvPr id="8" name="Content Placeholder 7"/>
          <p:cNvSpPr>
            <a:spLocks noGrp="1"/>
          </p:cNvSpPr>
          <p:nvPr>
            <p:ph sz="half" idx="1"/>
          </p:nvPr>
        </p:nvSpPr>
        <p:spPr>
          <a:xfrm>
            <a:off x="1581912" y="2638044"/>
            <a:ext cx="5198029" cy="3101982"/>
          </a:xfrm>
        </p:spPr>
        <p:txBody>
          <a:bodyPr>
            <a:normAutofit fontScale="92500" lnSpcReduction="10000"/>
          </a:bodyPr>
          <a:lstStyle/>
          <a:p>
            <a:r>
              <a:rPr lang="en-US" altLang="zh-CN" sz="1700" dirty="0" smtClean="0"/>
              <a:t>In his </a:t>
            </a:r>
            <a:r>
              <a:rPr lang="en-US" altLang="zh-CN" sz="1700" i="1" dirty="0" smtClean="0"/>
              <a:t>Principles of Philosophy</a:t>
            </a:r>
            <a:r>
              <a:rPr lang="en-US" altLang="zh-CN" sz="1700" dirty="0" smtClean="0"/>
              <a:t>, Descartes (1644) compared human knowledge to a tree. This image reveals how he saw human knowledge as interconnected with philosophy as the foundation.</a:t>
            </a:r>
          </a:p>
          <a:p>
            <a:pPr lvl="1"/>
            <a:r>
              <a:rPr lang="en-US" altLang="zh-CN" sz="1500" dirty="0" smtClean="0"/>
              <a:t>“the whole of philosophy is like a tree, the roots of which are metaphysics and the trunk physics, while the branches that grow rom the trunk are all the other sciences, which may be reduced to the principal ones, namely, medicine, mechanics, and ethics…” (p. 131)</a:t>
            </a:r>
          </a:p>
          <a:p>
            <a:pPr lvl="2"/>
            <a:r>
              <a:rPr lang="en-US" altLang="zh-CN" sz="1500" dirty="0" smtClean="0"/>
              <a:t>Roots: Metaphysics</a:t>
            </a:r>
          </a:p>
          <a:p>
            <a:pPr lvl="2"/>
            <a:r>
              <a:rPr lang="en-US" altLang="zh-CN" sz="1500" dirty="0" smtClean="0"/>
              <a:t>Trunk: Physics</a:t>
            </a:r>
          </a:p>
          <a:p>
            <a:pPr lvl="2"/>
            <a:r>
              <a:rPr lang="en-US" altLang="zh-CN" sz="1500" dirty="0" smtClean="0"/>
              <a:t>Branches: various sciences (medicine, mechanics, morals)</a:t>
            </a:r>
          </a:p>
          <a:p>
            <a:pPr lvl="1"/>
            <a:endParaRPr lang="zh-CN" altLang="en-US" dirty="0"/>
          </a:p>
        </p:txBody>
      </p:sp>
      <p:pic>
        <p:nvPicPr>
          <p:cNvPr id="4" name="Content Placeholder 3" descr="Clipart - Don't Be Afraid of the Dark"/>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03462" y="2921449"/>
            <a:ext cx="2464398" cy="2535172"/>
          </a:xfrm>
        </p:spPr>
      </p:pic>
    </p:spTree>
    <p:extLst>
      <p:ext uri="{BB962C8B-B14F-4D97-AF65-F5344CB8AC3E}">
        <p14:creationId xmlns:p14="http://schemas.microsoft.com/office/powerpoint/2010/main" val="2589671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Descartes’</a:t>
            </a:r>
            <a:r>
              <a:rPr lang="en-US" altLang="zh-CN" i="1" dirty="0" smtClean="0"/>
              <a:t> </a:t>
            </a:r>
            <a:r>
              <a:rPr lang="en-US" altLang="zh-CN" dirty="0" smtClean="0"/>
              <a:t>skeptical method</a:t>
            </a:r>
            <a:endParaRPr lang="zh-CN" altLang="en-US" i="1"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00034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Optical illusions 1</a:t>
            </a:r>
            <a:endParaRPr lang="en-US" sz="2400" dirty="0"/>
          </a:p>
        </p:txBody>
      </p:sp>
      <p:pic>
        <p:nvPicPr>
          <p:cNvPr id="5" name="Content Placeholder 4" descr="Floating stick | Explore hey mr glen's photos on Flickr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23088" y="2638425"/>
            <a:ext cx="3101975" cy="3101975"/>
          </a:xfrm>
        </p:spPr>
      </p:pic>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07406" y="3179762"/>
            <a:ext cx="3219450" cy="2019300"/>
          </a:xfrm>
          <a:prstGeom prst="rect">
            <a:avLst/>
          </a:prstGeom>
        </p:spPr>
      </p:pic>
    </p:spTree>
    <p:extLst>
      <p:ext uri="{BB962C8B-B14F-4D97-AF65-F5344CB8AC3E}">
        <p14:creationId xmlns:p14="http://schemas.microsoft.com/office/powerpoint/2010/main" val="1910795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a:t>Optical illusions </a:t>
            </a:r>
            <a:r>
              <a:rPr lang="en-US" altLang="zh-CN" sz="2400" dirty="0" smtClean="0"/>
              <a:t>2</a:t>
            </a:r>
            <a:endParaRPr lang="en-US" sz="2400" dirty="0"/>
          </a:p>
        </p:txBody>
      </p:sp>
      <p:pic>
        <p:nvPicPr>
          <p:cNvPr id="7" name="Picture 2" descr="http://web.mit.edu/persci/people/adelson/images/checkershadow/checkershadow_illusion4med.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838147" y="2770822"/>
            <a:ext cx="3660794" cy="2847284"/>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8888" y="2768288"/>
            <a:ext cx="4270375" cy="2842249"/>
          </a:xfrm>
          <a:prstGeom prst="rect">
            <a:avLst/>
          </a:prstGeom>
        </p:spPr>
      </p:pic>
    </p:spTree>
    <p:extLst>
      <p:ext uri="{BB962C8B-B14F-4D97-AF65-F5344CB8AC3E}">
        <p14:creationId xmlns:p14="http://schemas.microsoft.com/office/powerpoint/2010/main" val="255771594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1700</TotalTime>
  <Words>2215</Words>
  <Application>Microsoft Office PowerPoint</Application>
  <PresentationFormat>Widescreen</PresentationFormat>
  <Paragraphs>102</Paragraphs>
  <Slides>31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等线</vt:lpstr>
      <vt:lpstr>华文中宋</vt:lpstr>
      <vt:lpstr>Arial</vt:lpstr>
      <vt:lpstr>Gill Sans MT</vt:lpstr>
      <vt:lpstr>Parcel</vt:lpstr>
      <vt:lpstr>Introduction to philosophy Lecture 6</vt:lpstr>
      <vt:lpstr>Three ways of conceiving of philosophy</vt:lpstr>
      <vt:lpstr>Philosophy as the foundation of the sciences  (And its critics)</vt:lpstr>
      <vt:lpstr>Rene Descartes (1596-1650)</vt:lpstr>
      <vt:lpstr>Descartes’ vision of philosophy 1</vt:lpstr>
      <vt:lpstr>Descartes’ vision of philosophy 2</vt:lpstr>
      <vt:lpstr>Descartes’ skeptical method</vt:lpstr>
      <vt:lpstr>Optical illusions 1</vt:lpstr>
      <vt:lpstr>Optical illusions 2</vt:lpstr>
      <vt:lpstr>Optical Illusions 3</vt:lpstr>
      <vt:lpstr>Brain-in-a-vat</vt:lpstr>
      <vt:lpstr>Radical skepticism in popular culture: the matrix (1999)</vt:lpstr>
      <vt:lpstr>Descartes’ radical skepticism 1</vt:lpstr>
      <vt:lpstr>Radical skepticism in popular culture: inception (2010)</vt:lpstr>
      <vt:lpstr>Descartes’ radical skepticism 2</vt:lpstr>
      <vt:lpstr>Descartes’ skeptical method  </vt:lpstr>
      <vt:lpstr>Two kinds of skepticism</vt:lpstr>
      <vt:lpstr>Descartes “provisional moral code” for skepticism</vt:lpstr>
      <vt:lpstr>Descartes’ foundationalism</vt:lpstr>
      <vt:lpstr>Two models of epistemology</vt:lpstr>
      <vt:lpstr>First principle of philosophy: cogito, ergo sum</vt:lpstr>
      <vt:lpstr>Clear &amp; distinct ideas</vt:lpstr>
      <vt:lpstr>What is the ‘I’?</vt:lpstr>
      <vt:lpstr>Two kinds of substance</vt:lpstr>
      <vt:lpstr>Descartes’ arguments for god’s existence</vt:lpstr>
      <vt:lpstr>Problem of the evil deceiver, again</vt:lpstr>
      <vt:lpstr>Descartes’ ontological argument 1</vt:lpstr>
      <vt:lpstr>Descartes’ ontological argument 2</vt:lpstr>
      <vt:lpstr>Descartes on free will</vt:lpstr>
      <vt:lpstr>Explanation of error</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Lucas Scripter (HSS)</dc:creator>
  <cp:lastModifiedBy>Dr. Lucas Scripter (HSS)</cp:lastModifiedBy>
  <cp:revision>100</cp:revision>
  <dcterms:created xsi:type="dcterms:W3CDTF">2018-01-08T05:13:13Z</dcterms:created>
  <dcterms:modified xsi:type="dcterms:W3CDTF">2018-10-17T07:13:29Z</dcterms:modified>
</cp:coreProperties>
</file>